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14"/>
  </p:notesMasterIdLst>
  <p:sldIdLst>
    <p:sldId id="260" r:id="rId2"/>
    <p:sldId id="281" r:id="rId3"/>
    <p:sldId id="266" r:id="rId4"/>
    <p:sldId id="261" r:id="rId5"/>
    <p:sldId id="269" r:id="rId6"/>
    <p:sldId id="274" r:id="rId7"/>
    <p:sldId id="275" r:id="rId8"/>
    <p:sldId id="276" r:id="rId9"/>
    <p:sldId id="277" r:id="rId10"/>
    <p:sldId id="278" r:id="rId11"/>
    <p:sldId id="279" r:id="rId12"/>
    <p:sldId id="273" r:id="rId1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F9DAFE"/>
    <a:srgbClr val="F3B9FD"/>
    <a:srgbClr val="F1A9FD"/>
    <a:srgbClr val="FFFF99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48" d="100"/>
          <a:sy n="48" d="100"/>
        </p:scale>
        <p:origin x="-1794" y="-4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4D405DB-610F-4E4F-8120-ED8A9119553C}" type="doc">
      <dgm:prSet loTypeId="urn:microsoft.com/office/officeart/2005/8/layout/list1" loCatId="list" qsTypeId="urn:microsoft.com/office/officeart/2005/8/quickstyle/simple1#2" qsCatId="simple" csTypeId="urn:microsoft.com/office/officeart/2005/8/colors/accent0_1" csCatId="mainScheme" phldr="1"/>
      <dgm:spPr/>
      <dgm:t>
        <a:bodyPr/>
        <a:lstStyle/>
        <a:p>
          <a:endParaRPr lang="ru-RU"/>
        </a:p>
      </dgm:t>
    </dgm:pt>
    <dgm:pt modelId="{45E84A59-300C-4F94-9273-4373391BF9DE}" type="pres">
      <dgm:prSet presAssocID="{34D405DB-610F-4E4F-8120-ED8A9119553C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65A0A233-4906-4ABB-BBF8-9FF11722FDA8}" type="presOf" srcId="{34D405DB-610F-4E4F-8120-ED8A9119553C}" destId="{45E84A59-300C-4F94-9273-4373391BF9DE}" srcOrd="0" destOrd="0" presId="urn:microsoft.com/office/officeart/2005/8/layout/list1"/>
  </dgm:cxnLst>
  <dgm:bg/>
  <dgm:whole>
    <a:ln>
      <a:solidFill>
        <a:srgbClr val="00B050"/>
      </a:solidFill>
    </a:ln>
  </dgm:whole>
  <dgm:extLst>
    <a:ext uri="{C62137D5-CB1D-491B-B009-E17868A290BF}"/>
    <a:ext uri="http://schemas.microsoft.com/office/drawing/2008/diagram">
      <dsp:dataModelExt xmlns="" xmlns:dsp="http://schemas.microsoft.com/office/drawing/2008/diagram" relId="rId8" minVer="http://schemas.openxmlformats.org/drawingml/2006/diagram"/>
    </a:ext>
  </dgm:extLst>
</dgm:dataModel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C991D297-D3BF-4671-BAE3-21CF98A08432}" type="datetimeFigureOut">
              <a:rPr lang="ru-RU"/>
              <a:pPr>
                <a:defRPr/>
              </a:pPr>
              <a:t>19.10.2017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9D2B13AC-C7D1-4A66-8C80-B1397EEB9BA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6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31747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161B70C-D3D5-47BD-8297-35DE78F13FF8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655E97A-998D-4DEB-A1E4-02E2D03F7E33}" type="datetimeFigureOut">
              <a:rPr lang="ru-RU" smtClean="0"/>
              <a:pPr>
                <a:defRPr/>
              </a:pPr>
              <a:t>19.10.2017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13D2FE-2AA0-4FCA-A986-D4CC5327A57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07A142E-6312-4AA1-8D04-93F6D6A9855D}" type="datetimeFigureOut">
              <a:rPr lang="ru-RU" smtClean="0"/>
              <a:pPr>
                <a:defRPr/>
              </a:pPr>
              <a:t>19.10.2017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738984-0179-417E-A29D-A46F4451A5D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E50EB55-9174-4214-B86D-74921995D0D0}" type="datetimeFigureOut">
              <a:rPr lang="ru-RU" smtClean="0"/>
              <a:pPr>
                <a:defRPr/>
              </a:pPr>
              <a:t>19.10.2017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pPr>
              <a:defRPr/>
            </a:pPr>
            <a:fld id="{AB0CAC76-0023-4A7D-AB4F-44785AB76F7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ll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416E4E2-1905-45C6-B160-6CA34F6AAFDD}" type="datetimeFigureOut">
              <a:rPr lang="ru-RU" smtClean="0"/>
              <a:pPr>
                <a:defRPr/>
              </a:pPr>
              <a:t>19.10.2017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5125FC-756C-4CDB-A95F-94FCC9983CF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1779E70-0C6C-4A9E-8767-24E23F9773EC}" type="datetimeFigureOut">
              <a:rPr lang="ru-RU" smtClean="0"/>
              <a:pPr>
                <a:defRPr/>
              </a:pPr>
              <a:t>19.10.2017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E19F6D-AB71-4D22-8D21-B92F8FC988B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44DA8F6-8DBA-4447-AB1E-D18B7C307B06}" type="datetimeFigureOut">
              <a:rPr lang="ru-RU" smtClean="0"/>
              <a:pPr>
                <a:defRPr/>
              </a:pPr>
              <a:t>19.10.2017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52E985E-BEC7-4CBC-93DB-AEF26111B9D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70B9451-0405-4499-8119-B4275BC1669E}" type="datetimeFigureOut">
              <a:rPr lang="ru-RU" smtClean="0"/>
              <a:pPr>
                <a:defRPr/>
              </a:pPr>
              <a:t>19.10.2017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467D6B6-3891-46A7-B716-B041C1B13D1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A9B16FE-3254-498F-AA60-4106CE425ACF}" type="datetimeFigureOut">
              <a:rPr lang="ru-RU" smtClean="0"/>
              <a:pPr>
                <a:defRPr/>
              </a:pPr>
              <a:t>19.10.2017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1AE022-39DC-4A7C-B648-58E7F088C80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D9F7897-AE95-4C45-B077-FC4D2D2405AC}" type="datetimeFigureOut">
              <a:rPr lang="ru-RU" smtClean="0"/>
              <a:pPr>
                <a:defRPr/>
              </a:pPr>
              <a:t>19.10.2017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67BDF0-5BFF-48C2-AE74-D73A588CEEB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FCC5723-00F2-4FDF-9EF3-67CE026F0AF2}" type="datetimeFigureOut">
              <a:rPr lang="ru-RU" smtClean="0"/>
              <a:pPr>
                <a:defRPr/>
              </a:pPr>
              <a:t>19.10.2017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2309E5-1958-43E4-8486-146F473F8F2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B515166-2DF5-46ED-8788-9D5B332F6A7D}" type="datetimeFigureOut">
              <a:rPr lang="ru-RU" smtClean="0"/>
              <a:pPr>
                <a:defRPr/>
              </a:pPr>
              <a:t>19.10.2017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C86B2A-987C-4D92-9DCF-010444BA10D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fld id="{65F12EDF-943F-4D32-82B1-9533C27676B5}" type="datetimeFigureOut">
              <a:rPr lang="ru-RU" smtClean="0"/>
              <a:pPr>
                <a:defRPr/>
              </a:pPr>
              <a:t>19.10.2017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fld id="{D3204583-F3B2-431E-9DE4-F067FBE13F8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ransition spd="slow">
    <p:pull/>
  </p:transition>
  <p:timing>
    <p:tnLst>
      <p:par>
        <p:cTn id="1" dur="indefinite" restart="never" nodeType="tmRoot"/>
      </p:par>
    </p:tnLst>
  </p:timing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s45.radikal.ru/i109/0810/e1/3f0610f33621.gif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gi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Picture 2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6" name="TextBox 9"/>
          <p:cNvSpPr txBox="1">
            <a:spLocks noChangeArrowheads="1"/>
          </p:cNvSpPr>
          <p:nvPr/>
        </p:nvSpPr>
        <p:spPr bwMode="auto">
          <a:xfrm>
            <a:off x="0" y="0"/>
            <a:ext cx="9144000" cy="6986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endParaRPr lang="kk-KZ" sz="28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sz="2800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sz="2800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Ақмола облысы</a:t>
            </a:r>
          </a:p>
          <a:p>
            <a:pPr algn="ctr"/>
            <a:r>
              <a:rPr lang="kk-KZ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Ерейментау қаласы</a:t>
            </a:r>
          </a:p>
          <a:p>
            <a:pPr algn="ctr"/>
            <a:r>
              <a:rPr lang="kk-KZ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“Бөгенбай батыр атындағы қазақ орта мектебі” КММ</a:t>
            </a:r>
          </a:p>
          <a:p>
            <a:r>
              <a:rPr lang="kk-KZ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Математика пәнінің мұғалімі:</a:t>
            </a:r>
          </a:p>
          <a:p>
            <a:pPr algn="ctr"/>
            <a:r>
              <a:rPr lang="kk-KZ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Омарова Ляззат </a:t>
            </a:r>
            <a:r>
              <a:rPr lang="kk-KZ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Кайроловна</a:t>
            </a:r>
            <a:endParaRPr lang="en-US" sz="2800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Ағылшын тілі мұғалімі:</a:t>
            </a:r>
          </a:p>
          <a:p>
            <a:pPr algn="ctr"/>
            <a:r>
              <a:rPr lang="kk-KZ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Тасбулатова Зухра Сериковна</a:t>
            </a:r>
            <a:endParaRPr lang="kk-KZ" sz="2800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Пән:математика</a:t>
            </a:r>
          </a:p>
          <a:p>
            <a:r>
              <a:rPr lang="kk-KZ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Сынып: </a:t>
            </a:r>
            <a:r>
              <a:rPr lang="en-US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10</a:t>
            </a:r>
            <a:endParaRPr lang="kk-KZ" sz="2800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Тақырыбы: “Фунцияны</a:t>
            </a:r>
            <a:r>
              <a:rPr lang="en-US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зерттеп графигін салу</a:t>
            </a:r>
            <a:r>
              <a:rPr lang="kk-KZ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”</a:t>
            </a:r>
          </a:p>
          <a:p>
            <a:pPr algn="ctr"/>
            <a:endParaRPr lang="kk-KZ" sz="2800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2800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28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572000" y="0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ru-RU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“Балаға өз бетімен</a:t>
            </a:r>
            <a:r>
              <a:rPr lang="ru-RU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зерттеуге</a:t>
            </a:r>
            <a:r>
              <a:rPr lang="ru-RU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мүмкіндік туғызған сайын</a:t>
            </a:r>
            <a:r>
              <a:rPr lang="ru-RU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одан</a:t>
            </a:r>
            <a:r>
              <a:rPr lang="ru-RU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әрі дами</a:t>
            </a:r>
            <a:r>
              <a:rPr lang="ru-RU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түседі”</a:t>
            </a: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                              </a:t>
            </a:r>
            <a:r>
              <a:rPr lang="ru-RU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Питер </a:t>
            </a:r>
            <a:r>
              <a:rPr lang="ru-RU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Клайн</a:t>
            </a:r>
            <a:endParaRPr lang="ru-RU" dirty="0"/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endParaRPr lang="ru-RU" smtClean="0"/>
          </a:p>
        </p:txBody>
      </p:sp>
      <p:pic>
        <p:nvPicPr>
          <p:cNvPr id="4100" name="Picture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1" name="Rectangle 3"/>
          <p:cNvSpPr>
            <a:spLocks noChangeArrowheads="1"/>
          </p:cNvSpPr>
          <p:nvPr/>
        </p:nvSpPr>
        <p:spPr bwMode="auto">
          <a:xfrm>
            <a:off x="468313" y="2636838"/>
            <a:ext cx="2519362" cy="332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kk-KZ" sz="1600" b="1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Достар , бері келіңдер,</a:t>
            </a:r>
            <a:endParaRPr lang="ru-RU" sz="1600" b="1" i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kk-KZ" sz="1600" b="1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Қолдарыңды беріңдер.</a:t>
            </a:r>
            <a:endParaRPr lang="ru-RU" sz="1600" b="1" i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kk-KZ" sz="1600" b="1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Шаттық толы шеңберге,</a:t>
            </a:r>
            <a:endParaRPr lang="ru-RU" sz="1600" b="1" i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kk-KZ" sz="1600" b="1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Қуанышпен еніңдер!</a:t>
            </a:r>
          </a:p>
          <a:p>
            <a:pPr eaLnBrk="0" hangingPunct="0"/>
            <a:endParaRPr lang="ru-RU" sz="1600" b="1" i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kk-KZ" sz="1600" b="1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Достарым, кең тұрыңдар,</a:t>
            </a:r>
            <a:endParaRPr lang="ru-RU" sz="1600" b="1" i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kk-KZ" sz="1600" b="1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Бақыт сонда ұғыңдар.</a:t>
            </a:r>
            <a:endParaRPr lang="ru-RU" sz="1600" b="1" i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kk-KZ" sz="1600" b="1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Қол ұстасып , күлімдеп</a:t>
            </a:r>
            <a:endParaRPr lang="ru-RU" sz="1600" b="1" i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kk-KZ" sz="1600" b="1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Шаттық шеңбер құрыңдар</a:t>
            </a:r>
          </a:p>
          <a:p>
            <a:pPr eaLnBrk="0" hangingPunct="0"/>
            <a:endParaRPr lang="kk-KZ">
              <a:solidFill>
                <a:srgbClr val="FF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143240" y="2714620"/>
            <a:ext cx="2736304" cy="144655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4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шаттық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4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шеңбер</a:t>
            </a:r>
            <a:endParaRPr lang="ru-RU" sz="4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103" name="Picture 4" descr="Картинка 130 из 427">
            <a:hlinkClick r:id="rId3"/>
          </p:cNvPr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-1156544">
            <a:off x="-447668" y="-490572"/>
            <a:ext cx="2200275" cy="242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7" name="Picture 2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-33338" y="60555"/>
            <a:ext cx="9151938" cy="679245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2" name="Овал 11"/>
          <p:cNvSpPr/>
          <p:nvPr/>
        </p:nvSpPr>
        <p:spPr>
          <a:xfrm>
            <a:off x="1571604" y="0"/>
            <a:ext cx="6667500" cy="1052512"/>
          </a:xfrm>
          <a:prstGeom prst="ellipse">
            <a:avLst/>
          </a:prstGeom>
          <a:solidFill>
            <a:srgbClr val="FFFF99"/>
          </a:solidFill>
          <a:ln>
            <a:solidFill>
              <a:srgbClr val="002060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602347" tIns="606103" rIns="632940" bIns="726399" spcCol="1270" anchor="ctr"/>
          <a:lstStyle/>
          <a:p>
            <a:pPr algn="ctr" defTabSz="933450" fontAlgn="auto">
              <a:lnSpc>
                <a:spcPct val="90000"/>
              </a:lnSpc>
              <a:spcAft>
                <a:spcPct val="35000"/>
              </a:spcAft>
              <a:defRPr/>
            </a:pPr>
            <a:r>
              <a:rPr lang="kk-KZ" sz="2800" b="1" dirty="0" smtClean="0">
                <a:solidFill>
                  <a:schemeClr val="bg1"/>
                </a:solidFill>
              </a:rPr>
              <a:t>«Құпия зат»</a:t>
            </a:r>
            <a:r>
              <a:rPr lang="kk-KZ" sz="2800" dirty="0" smtClean="0">
                <a:solidFill>
                  <a:schemeClr val="bg1"/>
                </a:solidFill>
              </a:rPr>
              <a:t> ойыны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1214414" y="1500174"/>
            <a:ext cx="7286676" cy="4832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k-KZ" sz="2800" dirty="0" smtClean="0">
                <a:solidFill>
                  <a:srgbClr val="C00000"/>
                </a:solidFill>
                <a:latin typeface="+mn-lt"/>
                <a:cs typeface="Times New Roman" pitchFamily="18" charset="0"/>
              </a:rPr>
              <a:t>Тақтаға шыққан оқушыларға: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+mn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-Қандай ретпен орналастыруға болады?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+mn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Сұрақ орындарында отырған оқушыларға: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+mn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sz="2800" b="1" i="1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+mn-lt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800" b="1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-</a:t>
            </a:r>
            <a:r>
              <a:rPr kumimoji="0" lang="kk-KZ" sz="2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Бұл нені білдіреді?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+mn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-Бүгінгі сабақта өзіңе қандай мақсат қояр едің?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+mn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 </a:t>
            </a:r>
            <a:endParaRPr kumimoji="0" lang="kk-KZ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Picture 2" descr="https://avatanplus.com/files/resources/original/5780a3c480e12155ce7fb7b0.jp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44339"/>
            <a:ext cx="9180513" cy="6813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" name="Полилиния 35"/>
          <p:cNvSpPr/>
          <p:nvPr/>
        </p:nvSpPr>
        <p:spPr>
          <a:xfrm>
            <a:off x="0" y="-285776"/>
            <a:ext cx="3200435" cy="2643206"/>
          </a:xfrm>
          <a:custGeom>
            <a:avLst/>
            <a:gdLst>
              <a:gd name="connsiteX0" fmla="*/ 10800 w 21600"/>
              <a:gd name="connsiteY0" fmla="*/ 5800 h 21600"/>
              <a:gd name="connsiteX1" fmla="*/ 14522 w 21600"/>
              <a:gd name="connsiteY1" fmla="*/ 0 h 21600"/>
              <a:gd name="connsiteX2" fmla="*/ 14155 w 21600"/>
              <a:gd name="connsiteY2" fmla="*/ 5325 h 21600"/>
              <a:gd name="connsiteX3" fmla="*/ 18380 w 21600"/>
              <a:gd name="connsiteY3" fmla="*/ 4457 h 21600"/>
              <a:gd name="connsiteX4" fmla="*/ 16702 w 21600"/>
              <a:gd name="connsiteY4" fmla="*/ 7315 h 21600"/>
              <a:gd name="connsiteX5" fmla="*/ 21097 w 21600"/>
              <a:gd name="connsiteY5" fmla="*/ 8137 h 21600"/>
              <a:gd name="connsiteX6" fmla="*/ 17607 w 21600"/>
              <a:gd name="connsiteY6" fmla="*/ 10475 h 21600"/>
              <a:gd name="connsiteX7" fmla="*/ 21600 w 21600"/>
              <a:gd name="connsiteY7" fmla="*/ 13290 h 21600"/>
              <a:gd name="connsiteX8" fmla="*/ 16837 w 21600"/>
              <a:gd name="connsiteY8" fmla="*/ 12942 h 21600"/>
              <a:gd name="connsiteX9" fmla="*/ 18145 w 21600"/>
              <a:gd name="connsiteY9" fmla="*/ 18095 h 21600"/>
              <a:gd name="connsiteX10" fmla="*/ 14020 w 21600"/>
              <a:gd name="connsiteY10" fmla="*/ 14457 h 21600"/>
              <a:gd name="connsiteX11" fmla="*/ 13247 w 21600"/>
              <a:gd name="connsiteY11" fmla="*/ 19737 h 21600"/>
              <a:gd name="connsiteX12" fmla="*/ 10532 w 21600"/>
              <a:gd name="connsiteY12" fmla="*/ 14935 h 21600"/>
              <a:gd name="connsiteX13" fmla="*/ 8485 w 21600"/>
              <a:gd name="connsiteY13" fmla="*/ 21600 h 21600"/>
              <a:gd name="connsiteX14" fmla="*/ 7715 w 21600"/>
              <a:gd name="connsiteY14" fmla="*/ 15627 h 21600"/>
              <a:gd name="connsiteX15" fmla="*/ 4762 w 21600"/>
              <a:gd name="connsiteY15" fmla="*/ 17617 h 21600"/>
              <a:gd name="connsiteX16" fmla="*/ 5667 w 21600"/>
              <a:gd name="connsiteY16" fmla="*/ 13937 h 21600"/>
              <a:gd name="connsiteX17" fmla="*/ 135 w 21600"/>
              <a:gd name="connsiteY17" fmla="*/ 14587 h 21600"/>
              <a:gd name="connsiteX18" fmla="*/ 3722 w 21600"/>
              <a:gd name="connsiteY18" fmla="*/ 11775 h 21600"/>
              <a:gd name="connsiteX19" fmla="*/ 0 w 21600"/>
              <a:gd name="connsiteY19" fmla="*/ 8615 h 21600"/>
              <a:gd name="connsiteX20" fmla="*/ 4627 w 21600"/>
              <a:gd name="connsiteY20" fmla="*/ 7617 h 21600"/>
              <a:gd name="connsiteX21" fmla="*/ 370 w 21600"/>
              <a:gd name="connsiteY21" fmla="*/ 2295 h 21600"/>
              <a:gd name="connsiteX22" fmla="*/ 7312 w 21600"/>
              <a:gd name="connsiteY22" fmla="*/ 6320 h 21600"/>
              <a:gd name="connsiteX23" fmla="*/ 8352 w 21600"/>
              <a:gd name="connsiteY23" fmla="*/ 2295 h 21600"/>
              <a:gd name="connsiteX24" fmla="*/ 10800 w 21600"/>
              <a:gd name="connsiteY24" fmla="*/ 5800 h 2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1600" h="21600">
                <a:moveTo>
                  <a:pt x="10800" y="5800"/>
                </a:moveTo>
                <a:lnTo>
                  <a:pt x="14522" y="0"/>
                </a:lnTo>
                <a:cubicBezTo>
                  <a:pt x="14400" y="1775"/>
                  <a:pt x="14277" y="3550"/>
                  <a:pt x="14155" y="5325"/>
                </a:cubicBezTo>
                <a:lnTo>
                  <a:pt x="18380" y="4457"/>
                </a:lnTo>
                <a:lnTo>
                  <a:pt x="16702" y="7315"/>
                </a:lnTo>
                <a:lnTo>
                  <a:pt x="21097" y="8137"/>
                </a:lnTo>
                <a:lnTo>
                  <a:pt x="17607" y="10475"/>
                </a:lnTo>
                <a:lnTo>
                  <a:pt x="21600" y="13290"/>
                </a:lnTo>
                <a:lnTo>
                  <a:pt x="16837" y="12942"/>
                </a:lnTo>
                <a:lnTo>
                  <a:pt x="18145" y="18095"/>
                </a:lnTo>
                <a:lnTo>
                  <a:pt x="14020" y="14457"/>
                </a:lnTo>
                <a:lnTo>
                  <a:pt x="13247" y="19737"/>
                </a:lnTo>
                <a:lnTo>
                  <a:pt x="10532" y="14935"/>
                </a:lnTo>
                <a:lnTo>
                  <a:pt x="8485" y="21600"/>
                </a:lnTo>
                <a:cubicBezTo>
                  <a:pt x="8228" y="19609"/>
                  <a:pt x="7972" y="17618"/>
                  <a:pt x="7715" y="15627"/>
                </a:cubicBezTo>
                <a:lnTo>
                  <a:pt x="4762" y="17617"/>
                </a:lnTo>
                <a:lnTo>
                  <a:pt x="5667" y="13937"/>
                </a:lnTo>
                <a:lnTo>
                  <a:pt x="135" y="14587"/>
                </a:lnTo>
                <a:lnTo>
                  <a:pt x="3722" y="11775"/>
                </a:lnTo>
                <a:lnTo>
                  <a:pt x="0" y="8615"/>
                </a:lnTo>
                <a:lnTo>
                  <a:pt x="4627" y="7617"/>
                </a:lnTo>
                <a:lnTo>
                  <a:pt x="370" y="2295"/>
                </a:lnTo>
                <a:lnTo>
                  <a:pt x="7312" y="6320"/>
                </a:lnTo>
                <a:lnTo>
                  <a:pt x="8352" y="2295"/>
                </a:lnTo>
                <a:lnTo>
                  <a:pt x="10800" y="5800"/>
                </a:lnTo>
                <a:close/>
              </a:path>
            </a:pathLst>
          </a:custGeom>
          <a:solidFill>
            <a:srgbClr val="FFFF99"/>
          </a:solidFill>
          <a:ln>
            <a:solidFill>
              <a:srgbClr val="002060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602347" tIns="606103" rIns="632940" bIns="726399" spcCol="1270" anchor="ctr"/>
          <a:lstStyle/>
          <a:p>
            <a:pPr algn="ctr" defTabSz="933450" fontAlgn="auto">
              <a:lnSpc>
                <a:spcPct val="90000"/>
              </a:lnSpc>
              <a:spcAft>
                <a:spcPct val="35000"/>
              </a:spcAft>
              <a:defRPr/>
            </a:pPr>
            <a:r>
              <a:rPr lang="kk-KZ" sz="1600" b="1" dirty="0" smtClean="0">
                <a:solidFill>
                  <a:schemeClr val="bg1"/>
                </a:solidFill>
              </a:rPr>
              <a:t>Осы сабақта қол жеткізілетін оқу мақсаттары 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39" name="Загнутый угол 38"/>
          <p:cNvSpPr/>
          <p:nvPr/>
        </p:nvSpPr>
        <p:spPr>
          <a:xfrm rot="16200000">
            <a:off x="4964908" y="-1607378"/>
            <a:ext cx="1000133" cy="4786345"/>
          </a:xfrm>
          <a:prstGeom prst="foldedCorner">
            <a:avLst/>
          </a:prstGeom>
          <a:ln>
            <a:solidFill>
              <a:srgbClr val="00B05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vert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2400" b="1" dirty="0" smtClean="0">
                <a:solidFill>
                  <a:prstClr val="black"/>
                </a:solidFill>
                <a:ea typeface="Calibri"/>
                <a:cs typeface="Aharoni" pitchFamily="2" charset="-79"/>
              </a:rPr>
              <a:t>Сабақтың тақырыбы: “Функцияны зерттеп графигін салу</a:t>
            </a:r>
            <a:r>
              <a:rPr lang="kk-KZ" sz="1400" b="1" dirty="0" smtClean="0">
                <a:solidFill>
                  <a:prstClr val="black"/>
                </a:solidFill>
                <a:ea typeface="Calibri"/>
                <a:cs typeface="Aharoni" pitchFamily="2" charset="-79"/>
              </a:rPr>
              <a:t>”</a:t>
            </a:r>
            <a:endParaRPr lang="ru-RU" sz="1400" b="1" dirty="0">
              <a:solidFill>
                <a:prstClr val="black"/>
              </a:solidFill>
              <a:ea typeface="Calibri"/>
              <a:cs typeface="Aharoni" pitchFamily="2" charset="-79"/>
            </a:endParaRPr>
          </a:p>
        </p:txBody>
      </p:sp>
      <p:sp>
        <p:nvSpPr>
          <p:cNvPr id="40" name="Загнутый угол 39"/>
          <p:cNvSpPr/>
          <p:nvPr/>
        </p:nvSpPr>
        <p:spPr>
          <a:xfrm rot="16200000">
            <a:off x="2077230" y="3566316"/>
            <a:ext cx="3714752" cy="2868616"/>
          </a:xfrm>
          <a:prstGeom prst="foldedCorner">
            <a:avLst/>
          </a:prstGeom>
          <a:ln>
            <a:solidFill>
              <a:srgbClr val="00B05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vert"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1400" b="1" dirty="0" smtClean="0">
                <a:solidFill>
                  <a:schemeClr val="bg1"/>
                </a:solidFill>
                <a:ea typeface="Calibri"/>
                <a:cs typeface="Aharoni" pitchFamily="2" charset="-79"/>
              </a:rPr>
              <a:t>             </a:t>
            </a:r>
            <a:endParaRPr lang="ru-RU" sz="1400" b="1" dirty="0">
              <a:solidFill>
                <a:schemeClr val="bg1"/>
              </a:solidFill>
              <a:ea typeface="Calibri"/>
              <a:cs typeface="Aharoni" pitchFamily="2" charset="-79"/>
            </a:endParaRPr>
          </a:p>
        </p:txBody>
      </p:sp>
      <p:sp>
        <p:nvSpPr>
          <p:cNvPr id="41" name="Загнутый угол 40"/>
          <p:cNvSpPr/>
          <p:nvPr/>
        </p:nvSpPr>
        <p:spPr>
          <a:xfrm rot="16200000">
            <a:off x="-857261" y="3500445"/>
            <a:ext cx="3929067" cy="2214544"/>
          </a:xfrm>
          <a:prstGeom prst="foldedCorner">
            <a:avLst/>
          </a:prstGeom>
          <a:ln>
            <a:solidFill>
              <a:srgbClr val="00B05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vert"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300" b="1" dirty="0">
              <a:solidFill>
                <a:prstClr val="black"/>
              </a:solidFill>
              <a:ea typeface="Calibri"/>
              <a:cs typeface="Times New Roman"/>
            </a:endParaRPr>
          </a:p>
        </p:txBody>
      </p:sp>
      <p:sp>
        <p:nvSpPr>
          <p:cNvPr id="15" name="Загнутый угол 14"/>
          <p:cNvSpPr/>
          <p:nvPr/>
        </p:nvSpPr>
        <p:spPr>
          <a:xfrm rot="16200000">
            <a:off x="5500678" y="2857512"/>
            <a:ext cx="3643338" cy="3643306"/>
          </a:xfrm>
          <a:prstGeom prst="foldedCorner">
            <a:avLst/>
          </a:prstGeom>
          <a:ln>
            <a:solidFill>
              <a:srgbClr val="00B05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b="1" dirty="0">
              <a:solidFill>
                <a:prstClr val="black"/>
              </a:solidFill>
              <a:ea typeface="Calibri"/>
              <a:cs typeface="Aharoni" pitchFamily="2" charset="-79"/>
            </a:endParaRPr>
          </a:p>
        </p:txBody>
      </p:sp>
      <p:sp>
        <p:nvSpPr>
          <p:cNvPr id="27655" name="Прямоугольник 6"/>
          <p:cNvSpPr>
            <a:spLocks noChangeArrowheads="1"/>
          </p:cNvSpPr>
          <p:nvPr/>
        </p:nvSpPr>
        <p:spPr bwMode="auto">
          <a:xfrm>
            <a:off x="0" y="2357430"/>
            <a:ext cx="2226956" cy="341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defTabSz="933450">
              <a:lnSpc>
                <a:spcPct val="90000"/>
              </a:lnSpc>
              <a:spcAft>
                <a:spcPct val="35000"/>
              </a:spcAft>
            </a:pPr>
            <a:r>
              <a:rPr lang="kk-KZ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Сабақтың мақсаты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656" name="Прямоугольник 7"/>
          <p:cNvSpPr>
            <a:spLocks noChangeArrowheads="1"/>
          </p:cNvSpPr>
          <p:nvPr/>
        </p:nvSpPr>
        <p:spPr bwMode="auto">
          <a:xfrm>
            <a:off x="2714612" y="2571744"/>
            <a:ext cx="2192349" cy="341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933450">
              <a:lnSpc>
                <a:spcPct val="90000"/>
              </a:lnSpc>
              <a:spcAft>
                <a:spcPct val="35000"/>
              </a:spcAft>
            </a:pPr>
            <a:r>
              <a:rPr lang="kk-KZ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Бағалау критерийі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657" name="Прямоугольник 8"/>
          <p:cNvSpPr>
            <a:spLocks noChangeArrowheads="1"/>
          </p:cNvSpPr>
          <p:nvPr/>
        </p:nvSpPr>
        <p:spPr bwMode="auto">
          <a:xfrm>
            <a:off x="6215074" y="2214554"/>
            <a:ext cx="1637051" cy="341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defTabSz="933450">
              <a:lnSpc>
                <a:spcPct val="90000"/>
              </a:lnSpc>
              <a:spcAft>
                <a:spcPct val="35000"/>
              </a:spcAft>
            </a:pPr>
            <a:r>
              <a:rPr lang="kk-KZ" b="1" dirty="0" smtClean="0">
                <a:solidFill>
                  <a:srgbClr val="002060"/>
                </a:solidFill>
                <a:latin typeface="+mn-lt"/>
                <a:cs typeface="Times New Roman" pitchFamily="18" charset="0"/>
              </a:rPr>
              <a:t>Тілдік</a:t>
            </a:r>
            <a:r>
              <a:rPr lang="kk-KZ" b="1" dirty="0" smtClean="0">
                <a:solidFill>
                  <a:srgbClr val="002060"/>
                </a:solidFill>
                <a:latin typeface="+mn-lt"/>
              </a:rPr>
              <a:t> мақсат</a:t>
            </a:r>
            <a:endParaRPr lang="ru-RU" b="1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0" y="3000372"/>
            <a:ext cx="2357422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kk-KZ" sz="1600" b="1" dirty="0" smtClean="0"/>
              <a:t> </a:t>
            </a:r>
            <a:r>
              <a:rPr lang="kk-KZ" sz="1600" b="1" dirty="0" smtClean="0">
                <a:solidFill>
                  <a:schemeClr val="bg1"/>
                </a:solidFill>
                <a:latin typeface="+mn-lt"/>
              </a:rPr>
              <a:t>Барлық оқушылар</a:t>
            </a:r>
            <a:r>
              <a:rPr lang="kk-KZ" sz="1600" dirty="0" smtClean="0">
                <a:solidFill>
                  <a:schemeClr val="bg1"/>
                </a:solidFill>
                <a:latin typeface="+mn-lt"/>
              </a:rPr>
              <a:t>:</a:t>
            </a:r>
            <a:endParaRPr lang="ru-RU" sz="1600" dirty="0" smtClean="0">
              <a:solidFill>
                <a:schemeClr val="bg1"/>
              </a:solidFill>
              <a:latin typeface="+mn-lt"/>
            </a:endParaRPr>
          </a:p>
          <a:p>
            <a:pPr lvl="0"/>
            <a:r>
              <a:rPr lang="kk-KZ" sz="1600" dirty="0" smtClean="0">
                <a:solidFill>
                  <a:schemeClr val="bg1"/>
                </a:solidFill>
                <a:latin typeface="+mn-lt"/>
              </a:rPr>
              <a:t>Функцияны зерттейді;</a:t>
            </a:r>
          </a:p>
          <a:p>
            <a:pPr lvl="0"/>
            <a:endParaRPr lang="ru-RU" sz="1600" dirty="0" smtClean="0">
              <a:solidFill>
                <a:schemeClr val="bg1"/>
              </a:solidFill>
              <a:latin typeface="+mn-lt"/>
            </a:endParaRPr>
          </a:p>
          <a:p>
            <a:r>
              <a:rPr lang="kk-KZ" sz="1600" b="1" dirty="0" smtClean="0">
                <a:solidFill>
                  <a:schemeClr val="bg1"/>
                </a:solidFill>
                <a:latin typeface="+mn-lt"/>
              </a:rPr>
              <a:t>Басым көпшілігі:</a:t>
            </a:r>
            <a:endParaRPr lang="ru-RU" sz="1600" dirty="0" smtClean="0">
              <a:solidFill>
                <a:schemeClr val="bg1"/>
              </a:solidFill>
              <a:latin typeface="+mn-lt"/>
            </a:endParaRPr>
          </a:p>
          <a:p>
            <a:pPr lvl="0"/>
            <a:r>
              <a:rPr lang="kk-KZ" sz="1600" dirty="0" smtClean="0">
                <a:solidFill>
                  <a:schemeClr val="bg1"/>
                </a:solidFill>
                <a:latin typeface="+mn-lt"/>
              </a:rPr>
              <a:t>Функцияны зерттейді,графигін салады;</a:t>
            </a:r>
          </a:p>
          <a:p>
            <a:pPr lvl="0"/>
            <a:endParaRPr lang="ru-RU" sz="1600" dirty="0" smtClean="0">
              <a:solidFill>
                <a:schemeClr val="bg1"/>
              </a:solidFill>
              <a:latin typeface="+mn-lt"/>
            </a:endParaRPr>
          </a:p>
          <a:p>
            <a:r>
              <a:rPr lang="kk-KZ" sz="1600" b="1" dirty="0" smtClean="0">
                <a:solidFill>
                  <a:schemeClr val="bg1"/>
                </a:solidFill>
                <a:latin typeface="+mn-lt"/>
              </a:rPr>
              <a:t>Кейбір оқушылар:</a:t>
            </a:r>
            <a:endParaRPr lang="ru-RU" sz="1600" dirty="0" smtClean="0">
              <a:solidFill>
                <a:schemeClr val="bg1"/>
              </a:solidFill>
              <a:latin typeface="+mn-lt"/>
            </a:endParaRPr>
          </a:p>
          <a:p>
            <a:pPr lvl="0"/>
            <a:r>
              <a:rPr lang="kk-KZ" sz="1600" dirty="0" smtClean="0">
                <a:solidFill>
                  <a:schemeClr val="bg1"/>
                </a:solidFill>
                <a:latin typeface="+mn-lt"/>
              </a:rPr>
              <a:t>Функцияны зерттейді, программа құрып графигін компьютерде салып көрсетеді; </a:t>
            </a:r>
            <a:endParaRPr lang="ru-RU" sz="1600" dirty="0" smtClean="0">
              <a:solidFill>
                <a:schemeClr val="bg1"/>
              </a:solidFill>
              <a:latin typeface="+mn-lt"/>
            </a:endParaRPr>
          </a:p>
          <a:p>
            <a:r>
              <a:rPr lang="kk-KZ" sz="1600" dirty="0" smtClean="0">
                <a:solidFill>
                  <a:schemeClr val="bg1"/>
                </a:solidFill>
                <a:latin typeface="+mn-lt"/>
              </a:rPr>
              <a:t> </a:t>
            </a:r>
            <a:endParaRPr lang="ru-RU" sz="1600" dirty="0" smtClean="0">
              <a:solidFill>
                <a:schemeClr val="bg1"/>
              </a:solidFill>
              <a:latin typeface="+mn-lt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n-lt"/>
                <a:cs typeface="Arial" pitchFamily="34" charset="0"/>
              </a:rPr>
              <a:t> </a:t>
            </a:r>
          </a:p>
        </p:txBody>
      </p:sp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2571736" y="4143380"/>
            <a:ext cx="257176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k-KZ" sz="1600" dirty="0" smtClean="0">
                <a:solidFill>
                  <a:schemeClr val="bg1"/>
                </a:solidFill>
                <a:latin typeface="+mn-lt"/>
                <a:cs typeface="Arial" pitchFamily="34" charset="0"/>
              </a:rPr>
              <a:t>  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n-lt"/>
                <a:cs typeface="Arial" pitchFamily="34" charset="0"/>
              </a:rPr>
              <a:t> </a:t>
            </a:r>
          </a:p>
        </p:txBody>
      </p:sp>
      <p:sp>
        <p:nvSpPr>
          <p:cNvPr id="7173" name="Rectangle 5"/>
          <p:cNvSpPr>
            <a:spLocks noChangeArrowheads="1"/>
          </p:cNvSpPr>
          <p:nvPr/>
        </p:nvSpPr>
        <p:spPr bwMode="auto">
          <a:xfrm>
            <a:off x="5643570" y="3071810"/>
            <a:ext cx="3071834" cy="3693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92350" algn="r"/>
              </a:tabLst>
            </a:pPr>
            <a:endParaRPr lang="ru-RU" sz="1400" dirty="0" smtClean="0">
              <a:solidFill>
                <a:schemeClr val="bg1"/>
              </a:solidFill>
              <a:latin typeface="+mn-lt"/>
              <a:cs typeface="Arial" pitchFamily="34" charset="0"/>
            </a:endParaRPr>
          </a:p>
          <a:p>
            <a:r>
              <a:rPr lang="ru-RU" sz="1400" dirty="0" smtClean="0">
                <a:solidFill>
                  <a:schemeClr val="bg1"/>
                </a:solidFill>
                <a:latin typeface="+mn-lt"/>
                <a:cs typeface="Arial" pitchFamily="34" charset="0"/>
              </a:rPr>
              <a:t> </a:t>
            </a:r>
            <a:r>
              <a:rPr lang="kk-KZ" sz="1600" dirty="0" smtClean="0">
                <a:solidFill>
                  <a:schemeClr val="bg1"/>
                </a:solidFill>
                <a:latin typeface="+mn-lt"/>
              </a:rPr>
              <a:t>- Функцияны зерттеп,графигін салу алгоритмін ағылшын тілінде түсіндіре алады; </a:t>
            </a:r>
            <a:endParaRPr lang="ru-RU" sz="1600" dirty="0" smtClean="0">
              <a:solidFill>
                <a:schemeClr val="bg1"/>
              </a:solidFill>
              <a:latin typeface="+mn-lt"/>
            </a:endParaRPr>
          </a:p>
          <a:p>
            <a:r>
              <a:rPr lang="kk-KZ" sz="1600" b="1" dirty="0" smtClean="0">
                <a:solidFill>
                  <a:schemeClr val="bg1"/>
                </a:solidFill>
                <a:latin typeface="+mn-lt"/>
              </a:rPr>
              <a:t>Пәнге қатысты лексика мен терминология</a:t>
            </a:r>
            <a:endParaRPr lang="ru-RU" sz="1600" dirty="0" smtClean="0">
              <a:solidFill>
                <a:schemeClr val="bg1"/>
              </a:solidFill>
              <a:latin typeface="+mn-lt"/>
            </a:endParaRPr>
          </a:p>
          <a:p>
            <a:r>
              <a:rPr lang="kk-KZ" sz="1600" dirty="0" smtClean="0">
                <a:solidFill>
                  <a:schemeClr val="bg1"/>
                </a:solidFill>
                <a:latin typeface="+mn-lt"/>
              </a:rPr>
              <a:t>- функция;</a:t>
            </a:r>
            <a:endParaRPr lang="ru-RU" sz="1600" dirty="0" smtClean="0">
              <a:solidFill>
                <a:schemeClr val="bg1"/>
              </a:solidFill>
              <a:latin typeface="+mn-lt"/>
            </a:endParaRPr>
          </a:p>
          <a:p>
            <a:r>
              <a:rPr lang="kk-KZ" sz="1600" dirty="0" smtClean="0">
                <a:solidFill>
                  <a:schemeClr val="bg1"/>
                </a:solidFill>
                <a:latin typeface="+mn-lt"/>
              </a:rPr>
              <a:t>- жұп,тақ; </a:t>
            </a:r>
            <a:endParaRPr lang="ru-RU" sz="1600" dirty="0" smtClean="0">
              <a:solidFill>
                <a:schemeClr val="bg1"/>
              </a:solidFill>
              <a:latin typeface="+mn-lt"/>
            </a:endParaRPr>
          </a:p>
          <a:p>
            <a:r>
              <a:rPr lang="kk-KZ" sz="1600" dirty="0" smtClean="0">
                <a:solidFill>
                  <a:schemeClr val="bg1"/>
                </a:solidFill>
                <a:latin typeface="+mn-lt"/>
              </a:rPr>
              <a:t>- өсу,кему;</a:t>
            </a:r>
            <a:endParaRPr lang="ru-RU" sz="1600" dirty="0" smtClean="0">
              <a:solidFill>
                <a:schemeClr val="bg1"/>
              </a:solidFill>
              <a:latin typeface="+mn-lt"/>
            </a:endParaRPr>
          </a:p>
          <a:p>
            <a:r>
              <a:rPr lang="kk-KZ" sz="1600" dirty="0" smtClean="0">
                <a:solidFill>
                  <a:schemeClr val="bg1"/>
                </a:solidFill>
                <a:latin typeface="+mn-lt"/>
              </a:rPr>
              <a:t>- период,функцияның нолдері ;</a:t>
            </a:r>
            <a:endParaRPr lang="ru-RU" sz="1600" dirty="0" smtClean="0">
              <a:solidFill>
                <a:schemeClr val="bg1"/>
              </a:solidFill>
              <a:latin typeface="+mn-lt"/>
            </a:endParaRPr>
          </a:p>
          <a:p>
            <a:r>
              <a:rPr lang="kk-KZ" sz="1600" dirty="0" smtClean="0">
                <a:solidFill>
                  <a:schemeClr val="bg1"/>
                </a:solidFill>
                <a:latin typeface="+mn-lt"/>
              </a:rPr>
              <a:t>-өзу,кему аралықтары;</a:t>
            </a:r>
            <a:endParaRPr lang="ru-RU" sz="1600" dirty="0" smtClean="0">
              <a:solidFill>
                <a:schemeClr val="bg1"/>
              </a:solidFill>
              <a:latin typeface="+mn-lt"/>
            </a:endParaRPr>
          </a:p>
          <a:p>
            <a:r>
              <a:rPr lang="kk-KZ" sz="1600" dirty="0" smtClean="0">
                <a:solidFill>
                  <a:schemeClr val="bg1"/>
                </a:solidFill>
                <a:latin typeface="+mn-lt"/>
              </a:rPr>
              <a:t>-график </a:t>
            </a:r>
            <a:endParaRPr lang="ru-RU" sz="1600" dirty="0" smtClean="0">
              <a:solidFill>
                <a:schemeClr val="bg1"/>
              </a:solidFill>
              <a:latin typeface="+mn-lt"/>
            </a:endParaRPr>
          </a:p>
          <a:p>
            <a:pPr lvl="0" eaLnBrk="0" hangingPunct="0"/>
            <a:endParaRPr lang="ru-RU" sz="1400" dirty="0" smtClean="0">
              <a:solidFill>
                <a:schemeClr val="bg1"/>
              </a:solidFill>
              <a:latin typeface="+mn-lt"/>
              <a:cs typeface="Arial" pitchFamily="34" charset="0"/>
            </a:endParaRPr>
          </a:p>
          <a:p>
            <a:endParaRPr lang="ru-RU" sz="1400" dirty="0" smtClean="0">
              <a:solidFill>
                <a:schemeClr val="bg1"/>
              </a:solidFill>
              <a:latin typeface="+mn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92350" algn="r"/>
              </a:tabLst>
            </a:pP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+mn-lt"/>
              <a:cs typeface="Arial" pitchFamily="34" charset="0"/>
            </a:endParaRPr>
          </a:p>
        </p:txBody>
      </p:sp>
      <p:sp>
        <p:nvSpPr>
          <p:cNvPr id="9221" name="Rectangle 5"/>
          <p:cNvSpPr>
            <a:spLocks noChangeArrowheads="1"/>
          </p:cNvSpPr>
          <p:nvPr/>
        </p:nvSpPr>
        <p:spPr bwMode="auto">
          <a:xfrm>
            <a:off x="2500298" y="2571744"/>
            <a:ext cx="2857520" cy="56015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dirty="0" smtClean="0">
              <a:solidFill>
                <a:schemeClr val="bg1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Функцияны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зерттейді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;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+mn-lt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-</a:t>
            </a:r>
            <a:r>
              <a:rPr kumimoji="0" lang="kk-KZ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Функцияның анықталу  және мәндер облысын анықтайды;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+mn-lt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- Функцияның жұп немесе тақтығын анықтай   алады; 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+mn-lt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- Функцияның кемуін немесе артуын түсінеді;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+mn-lt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-Функцияның периодын және нолдерін көрсете алады;</a:t>
            </a:r>
            <a:endParaRPr kumimoji="0" lang="kk-KZ" sz="16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+mn-lt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n-lt"/>
                <a:ea typeface="Times New Roman" pitchFamily="18" charset="0"/>
                <a:cs typeface="Arial" pitchFamily="34" charset="0"/>
              </a:rPr>
              <a:t>-Функцияның графигін салады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n-lt"/>
                <a:cs typeface="Arial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k-KZ" sz="1600" dirty="0" smtClean="0">
              <a:solidFill>
                <a:schemeClr val="bg1"/>
              </a:solidFill>
              <a:latin typeface="+mn-lt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sz="16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+mn-lt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k-KZ" sz="8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sz="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k-KZ" sz="8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sz="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k-KZ" sz="8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sz="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k-KZ" sz="8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sz="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k-KZ" sz="8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sz="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k-KZ" sz="8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sz="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Овал 15"/>
          <p:cNvSpPr/>
          <p:nvPr/>
        </p:nvSpPr>
        <p:spPr>
          <a:xfrm>
            <a:off x="3000364" y="1285860"/>
            <a:ext cx="4143404" cy="1000132"/>
          </a:xfrm>
          <a:prstGeom prst="ellipse">
            <a:avLst/>
          </a:prstGeom>
          <a:solidFill>
            <a:srgbClr val="FFFF99"/>
          </a:solidFill>
          <a:ln>
            <a:solidFill>
              <a:srgbClr val="002060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602347" tIns="606103" rIns="632940" bIns="726399" spcCol="1270" anchor="ctr"/>
          <a:lstStyle/>
          <a:p>
            <a:pPr algn="ctr" defTabSz="933450" fontAlgn="auto">
              <a:lnSpc>
                <a:spcPct val="90000"/>
              </a:lnSpc>
              <a:spcAft>
                <a:spcPct val="35000"/>
              </a:spcAft>
              <a:defRPr/>
            </a:pPr>
            <a:r>
              <a:rPr lang="kk-KZ" sz="2800" b="1" i="1" dirty="0" smtClean="0">
                <a:solidFill>
                  <a:schemeClr val="bg1"/>
                </a:solidFill>
              </a:rPr>
              <a:t>Оқушылар:</a:t>
            </a:r>
            <a:endParaRPr lang="ru-RU" sz="2800" b="1" dirty="0">
              <a:solidFill>
                <a:schemeClr val="bg1"/>
              </a:solidFill>
            </a:endParaRPr>
          </a:p>
        </p:txBody>
      </p:sp>
      <p:cxnSp>
        <p:nvCxnSpPr>
          <p:cNvPr id="18" name="Прямая со стрелкой 17"/>
          <p:cNvCxnSpPr/>
          <p:nvPr/>
        </p:nvCxnSpPr>
        <p:spPr>
          <a:xfrm rot="10800000" flipV="1">
            <a:off x="2285984" y="2000240"/>
            <a:ext cx="857256" cy="50006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 rot="5400000">
            <a:off x="4107653" y="2393149"/>
            <a:ext cx="357190" cy="14287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 rot="16200000" flipH="1">
            <a:off x="5786446" y="2428868"/>
            <a:ext cx="642942" cy="2143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1" name="Picture 2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0" y="0"/>
            <a:ext cx="9124950" cy="677242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grpSp>
        <p:nvGrpSpPr>
          <p:cNvPr id="6" name="Группа 5"/>
          <p:cNvGrpSpPr/>
          <p:nvPr/>
        </p:nvGrpSpPr>
        <p:grpSpPr>
          <a:xfrm>
            <a:off x="857224" y="0"/>
            <a:ext cx="7143800" cy="1357322"/>
            <a:chOff x="995125" y="307477"/>
            <a:chExt cx="6479614" cy="1428760"/>
          </a:xfrm>
          <a:solidFill>
            <a:srgbClr val="FFFF99"/>
          </a:solidFill>
        </p:grpSpPr>
        <p:sp>
          <p:nvSpPr>
            <p:cNvPr id="7" name="Овал 6"/>
            <p:cNvSpPr/>
            <p:nvPr/>
          </p:nvSpPr>
          <p:spPr>
            <a:xfrm>
              <a:off x="995125" y="307477"/>
              <a:ext cx="6479614" cy="1428760"/>
            </a:xfrm>
            <a:prstGeom prst="ellipse">
              <a:avLst/>
            </a:prstGeom>
            <a:grpFill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sp>
        <p:sp>
          <p:nvSpPr>
            <p:cNvPr id="8" name="Овал 4"/>
            <p:cNvSpPr/>
            <p:nvPr/>
          </p:nvSpPr>
          <p:spPr>
            <a:xfrm>
              <a:off x="2497113" y="554282"/>
              <a:ext cx="4123601" cy="952821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50800" tIns="50800" rIns="50800" bIns="50800" spcCol="1270" anchor="ctr"/>
            <a:lstStyle/>
            <a:p>
              <a:pPr algn="ctr" defTabSz="17780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ru-RU" sz="1050" dirty="0"/>
            </a:p>
          </p:txBody>
        </p:sp>
      </p:grpSp>
      <p:sp>
        <p:nvSpPr>
          <p:cNvPr id="30723" name="Прямоугольник 8"/>
          <p:cNvSpPr>
            <a:spLocks noChangeArrowheads="1"/>
          </p:cNvSpPr>
          <p:nvPr/>
        </p:nvSpPr>
        <p:spPr bwMode="auto">
          <a:xfrm>
            <a:off x="2071688" y="428625"/>
            <a:ext cx="4929187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32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" name="Схема 9"/>
          <p:cNvGraphicFramePr/>
          <p:nvPr/>
        </p:nvGraphicFramePr>
        <p:xfrm>
          <a:off x="14859072" y="-2032000"/>
          <a:ext cx="142876" cy="4603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2500298" y="285728"/>
            <a:ext cx="37609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dirty="0" err="1" smtClean="0">
                <a:solidFill>
                  <a:schemeClr val="bg1"/>
                </a:solidFill>
              </a:rPr>
              <a:t>Ойлау</a:t>
            </a:r>
            <a:r>
              <a:rPr lang="en-GB" b="1" dirty="0" smtClean="0">
                <a:solidFill>
                  <a:schemeClr val="bg1"/>
                </a:solidFill>
              </a:rPr>
              <a:t> </a:t>
            </a:r>
            <a:r>
              <a:rPr lang="en-GB" b="1" dirty="0" err="1" smtClean="0">
                <a:solidFill>
                  <a:schemeClr val="bg1"/>
                </a:solidFill>
              </a:rPr>
              <a:t>дағдыларының</a:t>
            </a:r>
            <a:r>
              <a:rPr lang="en-GB" b="1" dirty="0" smtClean="0">
                <a:solidFill>
                  <a:schemeClr val="bg1"/>
                </a:solidFill>
              </a:rPr>
              <a:t> </a:t>
            </a:r>
            <a:r>
              <a:rPr lang="en-GB" b="1" dirty="0" err="1" smtClean="0">
                <a:solidFill>
                  <a:schemeClr val="bg1"/>
                </a:solidFill>
              </a:rPr>
              <a:t>деңгейі</a:t>
            </a:r>
            <a:r>
              <a:rPr lang="en-GB" b="1" dirty="0" smtClean="0">
                <a:solidFill>
                  <a:schemeClr val="bg1"/>
                </a:solidFill>
              </a:rPr>
              <a:t>: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143240" y="714356"/>
            <a:ext cx="45005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err="1" smtClean="0">
                <a:solidFill>
                  <a:schemeClr val="bg1"/>
                </a:solidFill>
              </a:rPr>
              <a:t>Білу</a:t>
            </a:r>
            <a:r>
              <a:rPr lang="en-GB" dirty="0" smtClean="0">
                <a:solidFill>
                  <a:schemeClr val="bg1"/>
                </a:solidFill>
              </a:rPr>
              <a:t> </a:t>
            </a:r>
            <a:r>
              <a:rPr lang="kk-KZ" dirty="0" smtClean="0">
                <a:solidFill>
                  <a:schemeClr val="bg1"/>
                </a:solidFill>
              </a:rPr>
              <a:t>,</a:t>
            </a:r>
            <a:r>
              <a:rPr lang="en-GB" dirty="0" smtClean="0">
                <a:solidFill>
                  <a:schemeClr val="bg1"/>
                </a:solidFill>
              </a:rPr>
              <a:t> </a:t>
            </a:r>
            <a:r>
              <a:rPr lang="en-GB" dirty="0" err="1" smtClean="0">
                <a:solidFill>
                  <a:schemeClr val="bg1"/>
                </a:solidFill>
              </a:rPr>
              <a:t>түсіну</a:t>
            </a:r>
            <a:r>
              <a:rPr lang="kk-KZ" dirty="0" smtClean="0">
                <a:solidFill>
                  <a:schemeClr val="bg1"/>
                </a:solidFill>
              </a:rPr>
              <a:t>,қолдану ,анализ, синтез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1928794" y="1428736"/>
            <a:ext cx="485778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968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Құндылықтарға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баулу: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+mn-lt"/>
              <a:cs typeface="Arial" pitchFamily="34" charset="0"/>
            </a:endParaRPr>
          </a:p>
          <a:p>
            <a:pPr marL="0" marR="0" lvl="0" indent="2968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928794" y="1785927"/>
            <a:ext cx="6000792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+mn-lt"/>
              </a:rPr>
              <a:t>т</a:t>
            </a:r>
            <a:r>
              <a:rPr lang="kk-KZ" dirty="0" smtClean="0">
                <a:solidFill>
                  <a:schemeClr val="bg1"/>
                </a:solidFill>
                <a:latin typeface="+mn-lt"/>
              </a:rPr>
              <a:t>оптық  жұмыстар кезінде бір-бірінің жауабын мұқият тыңдап, айтылған пікірлерге құрмет көрсету, жігерлілікке, экономикадағы заманауи инновациялар және еңбек нарығындағы өзгерістерді шешудің жаңа тәсілдерін табу үшін білімі мен тәжірибесін жинақтау</a:t>
            </a:r>
            <a:r>
              <a:rPr lang="kk-KZ" dirty="0" smtClean="0">
                <a:solidFill>
                  <a:schemeClr val="bg1"/>
                </a:solidFill>
              </a:rPr>
              <a:t>.</a:t>
            </a:r>
          </a:p>
          <a:p>
            <a:endParaRPr lang="kk-KZ" dirty="0" smtClean="0">
              <a:solidFill>
                <a:schemeClr val="bg1"/>
              </a:solidFill>
            </a:endParaRPr>
          </a:p>
          <a:p>
            <a:r>
              <a:rPr lang="kk-KZ" b="1" dirty="0" smtClean="0">
                <a:solidFill>
                  <a:schemeClr val="bg1"/>
                </a:solidFill>
                <a:latin typeface="+mn-lt"/>
              </a:rPr>
              <a:t>Пәнаралық байланыс</a:t>
            </a:r>
            <a:r>
              <a:rPr lang="kk-KZ" dirty="0" smtClean="0">
                <a:solidFill>
                  <a:schemeClr val="bg1"/>
                </a:solidFill>
                <a:latin typeface="+mn-lt"/>
              </a:rPr>
              <a:t>: информатика,ағылшын тілі</a:t>
            </a:r>
          </a:p>
          <a:p>
            <a:endParaRPr lang="kk-KZ" dirty="0" smtClean="0">
              <a:solidFill>
                <a:schemeClr val="bg1"/>
              </a:solidFill>
              <a:latin typeface="+mn-lt"/>
            </a:endParaRPr>
          </a:p>
          <a:p>
            <a:r>
              <a:rPr lang="kk-KZ" b="1" dirty="0" smtClean="0">
                <a:solidFill>
                  <a:schemeClr val="bg1"/>
                </a:solidFill>
                <a:latin typeface="+mn-lt"/>
              </a:rPr>
              <a:t>Тақырып бойынша алдыңғы білім:</a:t>
            </a:r>
          </a:p>
          <a:p>
            <a:endParaRPr lang="kk-KZ" b="1" dirty="0" smtClean="0">
              <a:solidFill>
                <a:schemeClr val="bg1"/>
              </a:solidFill>
              <a:latin typeface="+mn-lt"/>
            </a:endParaRPr>
          </a:p>
          <a:p>
            <a:endParaRPr lang="kk-KZ" b="1" dirty="0" smtClean="0">
              <a:solidFill>
                <a:schemeClr val="bg1"/>
              </a:solidFill>
              <a:latin typeface="+mn-lt"/>
            </a:endParaRPr>
          </a:p>
          <a:p>
            <a:endParaRPr lang="kk-KZ" b="1" dirty="0" smtClean="0">
              <a:solidFill>
                <a:schemeClr val="bg1"/>
              </a:solidFill>
              <a:latin typeface="+mn-lt"/>
            </a:endParaRPr>
          </a:p>
          <a:p>
            <a:endParaRPr lang="kk-KZ" b="1" dirty="0" smtClean="0">
              <a:solidFill>
                <a:schemeClr val="bg1"/>
              </a:solidFill>
              <a:latin typeface="+mn-lt"/>
            </a:endParaRPr>
          </a:p>
          <a:p>
            <a:endParaRPr lang="kk-KZ" dirty="0" smtClean="0">
              <a:solidFill>
                <a:schemeClr val="bg1"/>
              </a:solidFill>
              <a:latin typeface="+mn-lt"/>
            </a:endParaRPr>
          </a:p>
          <a:p>
            <a:endParaRPr lang="kk-KZ" dirty="0" smtClean="0">
              <a:solidFill>
                <a:schemeClr val="bg1"/>
              </a:solidFill>
              <a:latin typeface="+mn-lt"/>
            </a:endParaRPr>
          </a:p>
          <a:p>
            <a:endParaRPr lang="kk-KZ" dirty="0" smtClean="0">
              <a:solidFill>
                <a:schemeClr val="bg1"/>
              </a:solidFill>
              <a:latin typeface="+mn-lt"/>
            </a:endParaRPr>
          </a:p>
          <a:p>
            <a:endParaRPr lang="kk-KZ" dirty="0" smtClean="0">
              <a:solidFill>
                <a:schemeClr val="bg1"/>
              </a:solidFill>
              <a:latin typeface="+mn-lt"/>
            </a:endParaRPr>
          </a:p>
          <a:p>
            <a:endParaRPr lang="ru-RU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3" name="Прямоугольник 12"/>
          <p:cNvSpPr/>
          <p:nvPr/>
        </p:nvSpPr>
        <p:spPr>
          <a:xfrm flipH="1">
            <a:off x="13787501" y="3714752"/>
            <a:ext cx="4571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kk-KZ" sz="1400" dirty="0" smtClean="0">
              <a:solidFill>
                <a:schemeClr val="bg1"/>
              </a:solidFill>
              <a:latin typeface="+mn-lt"/>
            </a:endParaRPr>
          </a:p>
          <a:p>
            <a:endParaRPr lang="ru-RU" sz="14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1857356" y="4357694"/>
            <a:ext cx="6628481" cy="1723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kk-KZ" dirty="0" smtClean="0">
                <a:solidFill>
                  <a:schemeClr val="bg1"/>
                </a:solidFill>
                <a:latin typeface="+mn-lt"/>
              </a:rPr>
              <a:t>Оқушылар келесі ұғымдарды біледі: </a:t>
            </a:r>
            <a:endParaRPr lang="ru-RU" dirty="0" smtClean="0">
              <a:solidFill>
                <a:schemeClr val="bg1"/>
              </a:solidFill>
              <a:latin typeface="+mn-lt"/>
            </a:endParaRPr>
          </a:p>
          <a:p>
            <a:r>
              <a:rPr lang="kk-KZ" dirty="0" smtClean="0">
                <a:solidFill>
                  <a:schemeClr val="bg1"/>
                </a:solidFill>
                <a:latin typeface="+mn-lt"/>
              </a:rPr>
              <a:t>Функцияның анықтамасы; </a:t>
            </a:r>
            <a:endParaRPr lang="ru-RU" dirty="0" smtClean="0">
              <a:solidFill>
                <a:schemeClr val="bg1"/>
              </a:solidFill>
              <a:latin typeface="+mn-lt"/>
            </a:endParaRPr>
          </a:p>
          <a:p>
            <a:r>
              <a:rPr lang="kk-KZ" dirty="0" smtClean="0">
                <a:solidFill>
                  <a:schemeClr val="bg1"/>
                </a:solidFill>
                <a:latin typeface="+mn-lt"/>
              </a:rPr>
              <a:t>Координаталық жазықтықта графиктерді түрлендіру;</a:t>
            </a:r>
            <a:endParaRPr lang="ru-RU" dirty="0" smtClean="0">
              <a:solidFill>
                <a:schemeClr val="bg1"/>
              </a:solidFill>
              <a:latin typeface="+mn-lt"/>
            </a:endParaRPr>
          </a:p>
          <a:p>
            <a:r>
              <a:rPr lang="kk-KZ" dirty="0" smtClean="0">
                <a:solidFill>
                  <a:schemeClr val="bg1"/>
                </a:solidFill>
                <a:latin typeface="+mn-lt"/>
              </a:rPr>
              <a:t>Кейбір нүктелер арқылы график салу;</a:t>
            </a:r>
            <a:endParaRPr lang="ru-RU" dirty="0" smtClean="0">
              <a:solidFill>
                <a:schemeClr val="bg1"/>
              </a:solidFill>
              <a:latin typeface="+mn-lt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sz="16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+mn-lt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sz="16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+mn-lt"/>
              <a:cs typeface="Arial" pitchFamily="34" charset="0"/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7" name="Picture 2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-33338" y="60555"/>
            <a:ext cx="9151938" cy="679245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2" name="Овал 11"/>
          <p:cNvSpPr/>
          <p:nvPr/>
        </p:nvSpPr>
        <p:spPr>
          <a:xfrm>
            <a:off x="1571604" y="0"/>
            <a:ext cx="6667500" cy="1214422"/>
          </a:xfrm>
          <a:prstGeom prst="ellipse">
            <a:avLst/>
          </a:prstGeom>
          <a:solidFill>
            <a:srgbClr val="FFFF99"/>
          </a:solidFill>
          <a:ln>
            <a:solidFill>
              <a:srgbClr val="002060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602347" tIns="606103" rIns="632940" bIns="726399" spcCol="1270" anchor="ctr"/>
          <a:lstStyle/>
          <a:p>
            <a:pPr algn="ctr" defTabSz="933450" fontAlgn="auto">
              <a:lnSpc>
                <a:spcPct val="90000"/>
              </a:lnSpc>
              <a:spcAft>
                <a:spcPct val="35000"/>
              </a:spcAft>
              <a:defRPr/>
            </a:pPr>
            <a:r>
              <a:rPr lang="kk-KZ" sz="2800" b="1" dirty="0" smtClean="0">
                <a:solidFill>
                  <a:schemeClr val="bg1"/>
                </a:solidFill>
              </a:rPr>
              <a:t>«Миға шабуыл» </a:t>
            </a:r>
            <a:r>
              <a:rPr lang="kk-KZ" sz="2800" dirty="0" smtClean="0">
                <a:solidFill>
                  <a:schemeClr val="bg1"/>
                </a:solidFill>
              </a:rPr>
              <a:t> ойыны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18" name="Загнутый угол 17"/>
          <p:cNvSpPr/>
          <p:nvPr/>
        </p:nvSpPr>
        <p:spPr>
          <a:xfrm rot="16200000">
            <a:off x="6608782" y="463524"/>
            <a:ext cx="1498600" cy="3000396"/>
          </a:xfrm>
          <a:prstGeom prst="foldedCorner">
            <a:avLst/>
          </a:prstGeom>
          <a:solidFill>
            <a:srgbClr val="F9DAFE"/>
          </a:solidFill>
          <a:ln>
            <a:solidFill>
              <a:srgbClr val="00B05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vert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3600" b="1" dirty="0" smtClean="0">
                <a:solidFill>
                  <a:srgbClr val="00B050"/>
                </a:solidFill>
                <a:ea typeface="Calibri"/>
                <a:cs typeface="Aharoni" pitchFamily="2" charset="-79"/>
              </a:rPr>
              <a:t>Жауап</a:t>
            </a:r>
            <a:endParaRPr lang="ru-RU" sz="3600" b="1" dirty="0">
              <a:solidFill>
                <a:srgbClr val="00B050"/>
              </a:solidFill>
              <a:ea typeface="Calibri"/>
              <a:cs typeface="Aharoni" pitchFamily="2" charset="-79"/>
            </a:endParaRPr>
          </a:p>
        </p:txBody>
      </p:sp>
      <p:sp>
        <p:nvSpPr>
          <p:cNvPr id="19" name="Стрелка вправо с вырезом 18"/>
          <p:cNvSpPr/>
          <p:nvPr/>
        </p:nvSpPr>
        <p:spPr>
          <a:xfrm rot="8707087">
            <a:off x="3586163" y="1303338"/>
            <a:ext cx="1209675" cy="431800"/>
          </a:xfrm>
          <a:prstGeom prst="notched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rgbClr val="00B0F0"/>
              </a:solidFill>
            </a:endParaRPr>
          </a:p>
        </p:txBody>
      </p:sp>
      <p:sp>
        <p:nvSpPr>
          <p:cNvPr id="17" name="Загнутый угол 16"/>
          <p:cNvSpPr/>
          <p:nvPr/>
        </p:nvSpPr>
        <p:spPr>
          <a:xfrm rot="16200000">
            <a:off x="1475555" y="524653"/>
            <a:ext cx="1630363" cy="2867025"/>
          </a:xfrm>
          <a:prstGeom prst="foldedCorner">
            <a:avLst/>
          </a:prstGeom>
          <a:solidFill>
            <a:srgbClr val="F9DAFE"/>
          </a:solidFill>
          <a:ln>
            <a:solidFill>
              <a:srgbClr val="00B05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eaVert" anchor="ctr"/>
          <a:lstStyle/>
          <a:p>
            <a:pPr algn="ctr"/>
            <a:r>
              <a:rPr lang="kk-KZ" sz="3600" dirty="0" smtClean="0">
                <a:solidFill>
                  <a:srgbClr val="0070C0"/>
                </a:solidFill>
                <a:ea typeface="Calibri" pitchFamily="34" charset="0"/>
                <a:cs typeface="Arial" charset="0"/>
              </a:rPr>
              <a:t>Сұрақ</a:t>
            </a:r>
            <a:endParaRPr lang="ru-RU" sz="3600" dirty="0">
              <a:solidFill>
                <a:srgbClr val="0070C0"/>
              </a:solidFill>
              <a:ea typeface="Calibri" pitchFamily="34" charset="0"/>
              <a:cs typeface="Arial" charset="0"/>
            </a:endParaRPr>
          </a:p>
          <a:p>
            <a:pPr algn="ctr"/>
            <a:endParaRPr lang="ru-RU" sz="3600" b="1" dirty="0">
              <a:solidFill>
                <a:srgbClr val="002060"/>
              </a:solidFill>
              <a:ea typeface="Calibri" pitchFamily="34" charset="0"/>
              <a:cs typeface="Arial" charset="0"/>
            </a:endParaRPr>
          </a:p>
        </p:txBody>
      </p:sp>
      <p:sp>
        <p:nvSpPr>
          <p:cNvPr id="23" name="Стрелка вправо с вырезом 22"/>
          <p:cNvSpPr/>
          <p:nvPr/>
        </p:nvSpPr>
        <p:spPr>
          <a:xfrm rot="2993940">
            <a:off x="4920399" y="1332929"/>
            <a:ext cx="1096962" cy="487363"/>
          </a:xfrm>
          <a:prstGeom prst="notched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2050" name="Picture 2" descr="http://parnasse.ru/images/content_photos/medium/69ec51a3fef8f5b7571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1538" y="3143248"/>
            <a:ext cx="2857520" cy="2786082"/>
          </a:xfrm>
          <a:prstGeom prst="rect">
            <a:avLst/>
          </a:prstGeom>
          <a:noFill/>
        </p:spPr>
      </p:pic>
      <p:pic>
        <p:nvPicPr>
          <p:cNvPr id="2052" name="Picture 4" descr="http://fraufluger.ru/files/images/cultura/ee35df297c6dd694a219f0475d40eede_560x416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14942" y="3000372"/>
            <a:ext cx="3500462" cy="3143272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7" name="Picture 2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-7938" y="0"/>
            <a:ext cx="9151938" cy="679245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2" name="Овал 11"/>
          <p:cNvSpPr/>
          <p:nvPr/>
        </p:nvSpPr>
        <p:spPr>
          <a:xfrm>
            <a:off x="1571604" y="0"/>
            <a:ext cx="6667500" cy="1214422"/>
          </a:xfrm>
          <a:prstGeom prst="ellipse">
            <a:avLst/>
          </a:prstGeom>
          <a:solidFill>
            <a:srgbClr val="FFFF99"/>
          </a:solidFill>
          <a:ln>
            <a:solidFill>
              <a:srgbClr val="002060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602347" tIns="606103" rIns="632940" bIns="726399" spcCol="1270" anchor="ctr"/>
          <a:lstStyle/>
          <a:p>
            <a:pPr algn="ctr" defTabSz="933450" fontAlgn="auto">
              <a:lnSpc>
                <a:spcPct val="90000"/>
              </a:lnSpc>
              <a:spcAft>
                <a:spcPct val="35000"/>
              </a:spcAft>
              <a:defRPr/>
            </a:pPr>
            <a:r>
              <a:rPr lang="kk-KZ" sz="2800" b="1" i="1" dirty="0" smtClean="0">
                <a:solidFill>
                  <a:srgbClr val="0070C0"/>
                </a:solidFill>
              </a:rPr>
              <a:t>Бекіту есептері: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18" name="Загнутый угол 17"/>
          <p:cNvSpPr/>
          <p:nvPr/>
        </p:nvSpPr>
        <p:spPr>
          <a:xfrm rot="16200000">
            <a:off x="6608782" y="463524"/>
            <a:ext cx="1498600" cy="3000396"/>
          </a:xfrm>
          <a:prstGeom prst="foldedCorner">
            <a:avLst/>
          </a:prstGeom>
          <a:solidFill>
            <a:srgbClr val="F9DAFE"/>
          </a:solidFill>
          <a:ln>
            <a:solidFill>
              <a:srgbClr val="00B05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vert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600" b="1" dirty="0">
              <a:solidFill>
                <a:srgbClr val="00B050"/>
              </a:solidFill>
              <a:ea typeface="Calibri"/>
              <a:cs typeface="Aharoni" pitchFamily="2" charset="-79"/>
            </a:endParaRPr>
          </a:p>
        </p:txBody>
      </p:sp>
      <p:sp>
        <p:nvSpPr>
          <p:cNvPr id="17" name="Загнутый угол 16"/>
          <p:cNvSpPr/>
          <p:nvPr/>
        </p:nvSpPr>
        <p:spPr>
          <a:xfrm rot="16200000">
            <a:off x="1189803" y="667529"/>
            <a:ext cx="1630363" cy="2867025"/>
          </a:xfrm>
          <a:prstGeom prst="foldedCorner">
            <a:avLst/>
          </a:prstGeom>
          <a:solidFill>
            <a:srgbClr val="F9DAFE"/>
          </a:solidFill>
          <a:ln>
            <a:solidFill>
              <a:srgbClr val="00B05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eaVert" anchor="ctr"/>
          <a:lstStyle/>
          <a:p>
            <a:pPr algn="ctr"/>
            <a:endParaRPr lang="kk-KZ" sz="3600" b="1" dirty="0" smtClean="0">
              <a:solidFill>
                <a:srgbClr val="002060"/>
              </a:solidFill>
              <a:ea typeface="Calibri" pitchFamily="34" charset="0"/>
              <a:cs typeface="Arial" charset="0"/>
            </a:endParaRPr>
          </a:p>
          <a:p>
            <a:pPr algn="ctr"/>
            <a:endParaRPr lang="ru-RU" sz="3600" b="1" dirty="0">
              <a:solidFill>
                <a:srgbClr val="002060"/>
              </a:solidFill>
              <a:ea typeface="Calibri" pitchFamily="34" charset="0"/>
              <a:cs typeface="Arial" charset="0"/>
            </a:endParaRPr>
          </a:p>
        </p:txBody>
      </p:sp>
      <p:sp>
        <p:nvSpPr>
          <p:cNvPr id="10" name="Загнутый угол 9"/>
          <p:cNvSpPr/>
          <p:nvPr/>
        </p:nvSpPr>
        <p:spPr>
          <a:xfrm rot="16200000">
            <a:off x="1118365" y="2596355"/>
            <a:ext cx="1630363" cy="2867025"/>
          </a:xfrm>
          <a:prstGeom prst="foldedCorner">
            <a:avLst/>
          </a:prstGeom>
          <a:solidFill>
            <a:srgbClr val="F9DAFE"/>
          </a:solidFill>
          <a:ln>
            <a:solidFill>
              <a:srgbClr val="00B05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eaVert" anchor="ctr"/>
          <a:lstStyle/>
          <a:p>
            <a:pPr lvl="0" algn="ctr"/>
            <a:r>
              <a:rPr lang="kk-KZ" sz="2800" b="1" i="1" dirty="0" smtClean="0">
                <a:solidFill>
                  <a:srgbClr val="FFFF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Сары топқа</a:t>
            </a:r>
            <a:r>
              <a:rPr lang="kk-KZ" i="1" dirty="0" smtClean="0">
                <a:solidFill>
                  <a:srgbClr val="FFFF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</a:t>
            </a:r>
            <a:endParaRPr lang="ru-RU" dirty="0" smtClean="0">
              <a:solidFill>
                <a:srgbClr val="FFFF00"/>
              </a:solidFill>
              <a:latin typeface="Arial" pitchFamily="34" charset="0"/>
            </a:endParaRPr>
          </a:p>
          <a:p>
            <a:pPr lvl="0" algn="ctr" eaLnBrk="0" hangingPunct="0"/>
            <a:r>
              <a:rPr lang="kk-KZ" sz="2000" i="1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Берілген функцияның</a:t>
            </a:r>
          </a:p>
          <a:p>
            <a:pPr lvl="0" algn="ctr" eaLnBrk="0" hangingPunct="0"/>
            <a:r>
              <a:rPr lang="kk-KZ" sz="2000" i="1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периодын табыңдар</a:t>
            </a:r>
            <a:endParaRPr lang="kk-KZ" sz="2000" dirty="0" smtClean="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11" name="Загнутый угол 10"/>
          <p:cNvSpPr/>
          <p:nvPr/>
        </p:nvSpPr>
        <p:spPr>
          <a:xfrm rot="16200000">
            <a:off x="3761571" y="4310867"/>
            <a:ext cx="1630363" cy="2867025"/>
          </a:xfrm>
          <a:prstGeom prst="foldedCorner">
            <a:avLst/>
          </a:prstGeom>
          <a:solidFill>
            <a:srgbClr val="F9DAFE"/>
          </a:solidFill>
          <a:ln>
            <a:solidFill>
              <a:srgbClr val="00B05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eaVert" anchor="ctr"/>
          <a:lstStyle/>
          <a:p>
            <a:pPr algn="ctr"/>
            <a:endParaRPr lang="ru-RU" sz="3600" b="1" dirty="0">
              <a:solidFill>
                <a:srgbClr val="002060"/>
              </a:solidFill>
              <a:ea typeface="Calibri" pitchFamily="34" charset="0"/>
              <a:cs typeface="Arial" charset="0"/>
            </a:endParaRPr>
          </a:p>
        </p:txBody>
      </p:sp>
      <p:sp>
        <p:nvSpPr>
          <p:cNvPr id="13" name="Загнутый угол 12"/>
          <p:cNvSpPr/>
          <p:nvPr/>
        </p:nvSpPr>
        <p:spPr>
          <a:xfrm rot="16200000">
            <a:off x="6547653" y="2453479"/>
            <a:ext cx="1630363" cy="2867025"/>
          </a:xfrm>
          <a:prstGeom prst="foldedCorner">
            <a:avLst/>
          </a:prstGeom>
          <a:solidFill>
            <a:srgbClr val="F9DAFE"/>
          </a:solidFill>
          <a:ln>
            <a:solidFill>
              <a:srgbClr val="00B05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eaVert" anchor="ctr"/>
          <a:lstStyle/>
          <a:p>
            <a:pPr algn="ctr"/>
            <a:endParaRPr lang="ru-RU" sz="3600" dirty="0">
              <a:solidFill>
                <a:srgbClr val="0070C0"/>
              </a:solidFill>
              <a:ea typeface="Calibri" pitchFamily="34" charset="0"/>
              <a:cs typeface="Arial" charset="0"/>
            </a:endParaRPr>
          </a:p>
          <a:p>
            <a:pPr algn="ctr"/>
            <a:endParaRPr lang="ru-RU" sz="3600" b="1" dirty="0">
              <a:solidFill>
                <a:srgbClr val="002060"/>
              </a:solidFill>
              <a:ea typeface="Calibri" pitchFamily="34" charset="0"/>
              <a:cs typeface="Arial" charset="0"/>
            </a:endParaRPr>
          </a:p>
        </p:txBody>
      </p:sp>
      <p:sp>
        <p:nvSpPr>
          <p:cNvPr id="16" name="Стрелка вниз 15"/>
          <p:cNvSpPr/>
          <p:nvPr/>
        </p:nvSpPr>
        <p:spPr>
          <a:xfrm>
            <a:off x="4500562" y="1357298"/>
            <a:ext cx="214314" cy="342902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трелка вправо 20"/>
          <p:cNvSpPr/>
          <p:nvPr/>
        </p:nvSpPr>
        <p:spPr>
          <a:xfrm>
            <a:off x="4786314" y="2071678"/>
            <a:ext cx="857256" cy="7143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трелка вправо 21"/>
          <p:cNvSpPr/>
          <p:nvPr/>
        </p:nvSpPr>
        <p:spPr>
          <a:xfrm>
            <a:off x="4714876" y="3786190"/>
            <a:ext cx="1000132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трелка вправо 23"/>
          <p:cNvSpPr/>
          <p:nvPr/>
        </p:nvSpPr>
        <p:spPr>
          <a:xfrm rot="10800000">
            <a:off x="3716107" y="2089963"/>
            <a:ext cx="714380" cy="7143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трелка вправо 24"/>
          <p:cNvSpPr/>
          <p:nvPr/>
        </p:nvSpPr>
        <p:spPr>
          <a:xfrm rot="10800000">
            <a:off x="3643306" y="3786190"/>
            <a:ext cx="714380" cy="7143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520" name="Rectangle 16"/>
          <p:cNvSpPr>
            <a:spLocks noChangeArrowheads="1"/>
          </p:cNvSpPr>
          <p:nvPr/>
        </p:nvSpPr>
        <p:spPr bwMode="auto">
          <a:xfrm>
            <a:off x="1000100" y="1428736"/>
            <a:ext cx="181953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000" b="1" i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Қызыл топқа:</a:t>
            </a:r>
            <a:endParaRPr kumimoji="0" lang="kk-KZ" sz="20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</a:endParaRPr>
          </a:p>
        </p:txBody>
      </p:sp>
      <p:sp>
        <p:nvSpPr>
          <p:cNvPr id="21521" name="Rectangle 17"/>
          <p:cNvSpPr>
            <a:spLocks noChangeArrowheads="1"/>
          </p:cNvSpPr>
          <p:nvPr/>
        </p:nvSpPr>
        <p:spPr bwMode="auto">
          <a:xfrm>
            <a:off x="714348" y="1785926"/>
            <a:ext cx="2571768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Берілген функцияның анықталу облысын тап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sz="1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</p:txBody>
      </p:sp>
      <p:sp>
        <p:nvSpPr>
          <p:cNvPr id="21532" name="Rectangle 28"/>
          <p:cNvSpPr>
            <a:spLocks noChangeArrowheads="1"/>
          </p:cNvSpPr>
          <p:nvPr/>
        </p:nvSpPr>
        <p:spPr bwMode="auto">
          <a:xfrm>
            <a:off x="5857884" y="1285860"/>
            <a:ext cx="3019288" cy="1292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b="1" i="1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Көк топқа: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+mn-lt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0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Функцияның жұп,тақтығын анықтаңдар</a:t>
            </a:r>
            <a:endParaRPr kumimoji="0" lang="kk-KZ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+mn-lt"/>
            </a:endParaRPr>
          </a:p>
        </p:txBody>
      </p:sp>
      <p:sp>
        <p:nvSpPr>
          <p:cNvPr id="21533" name="Rectangle 29"/>
          <p:cNvSpPr>
            <a:spLocks noChangeArrowheads="1"/>
          </p:cNvSpPr>
          <p:nvPr/>
        </p:nvSpPr>
        <p:spPr bwMode="auto">
          <a:xfrm>
            <a:off x="0" y="0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1534" name="Rectangle 30"/>
          <p:cNvSpPr>
            <a:spLocks noChangeArrowheads="1"/>
          </p:cNvSpPr>
          <p:nvPr/>
        </p:nvSpPr>
        <p:spPr bwMode="auto">
          <a:xfrm>
            <a:off x="5715008" y="3214686"/>
            <a:ext cx="3175613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000" b="1" i="1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Жасыл топқа:</a:t>
            </a:r>
            <a:endParaRPr kumimoji="0" lang="kk-KZ" sz="2000" b="0" i="1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0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</a:rPr>
              <a:t>Функцияны зерттеп графигін салыңдар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</a:rPr>
              <a:t> </a:t>
            </a:r>
          </a:p>
        </p:txBody>
      </p:sp>
      <p:sp>
        <p:nvSpPr>
          <p:cNvPr id="21535" name="Rectangle 31"/>
          <p:cNvSpPr>
            <a:spLocks noChangeArrowheads="1"/>
          </p:cNvSpPr>
          <p:nvPr/>
        </p:nvSpPr>
        <p:spPr bwMode="auto">
          <a:xfrm>
            <a:off x="3000364" y="5000636"/>
            <a:ext cx="3071834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400" b="1" i="1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Ақ топқа:</a:t>
            </a:r>
            <a:endParaRPr kumimoji="0" lang="ru-RU" sz="24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400" b="0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Берілген функцияға кері функцияны   анықтаңдар</a:t>
            </a:r>
            <a:endParaRPr kumimoji="0" lang="kk-KZ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7" name="Picture 2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65547"/>
            <a:ext cx="9144000" cy="679245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2" name="Овал 11"/>
          <p:cNvSpPr/>
          <p:nvPr/>
        </p:nvSpPr>
        <p:spPr>
          <a:xfrm>
            <a:off x="1571604" y="0"/>
            <a:ext cx="6667500" cy="1214422"/>
          </a:xfrm>
          <a:prstGeom prst="ellipse">
            <a:avLst/>
          </a:prstGeom>
          <a:solidFill>
            <a:srgbClr val="FFFF99"/>
          </a:solidFill>
          <a:ln>
            <a:solidFill>
              <a:srgbClr val="002060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602347" tIns="606103" rIns="632940" bIns="726399" spcCol="1270" anchor="ctr"/>
          <a:lstStyle/>
          <a:p>
            <a:pPr algn="ctr" defTabSz="933450" fontAlgn="auto">
              <a:lnSpc>
                <a:spcPct val="90000"/>
              </a:lnSpc>
              <a:spcAft>
                <a:spcPct val="35000"/>
              </a:spcAft>
              <a:defRPr/>
            </a:pPr>
            <a:r>
              <a:rPr lang="kk-KZ" sz="2800" b="1" dirty="0" smtClean="0">
                <a:solidFill>
                  <a:srgbClr val="FF0000"/>
                </a:solidFill>
              </a:rPr>
              <a:t>«Графикті сал» 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21533" name="Rectangle 29"/>
          <p:cNvSpPr>
            <a:spLocks noChangeArrowheads="1"/>
          </p:cNvSpPr>
          <p:nvPr/>
        </p:nvSpPr>
        <p:spPr bwMode="auto">
          <a:xfrm>
            <a:off x="0" y="0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642910" y="1571612"/>
            <a:ext cx="7215238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940425" algn="r"/>
              </a:tabLst>
            </a:pPr>
            <a:r>
              <a:rPr kumimoji="0" lang="kk-KZ" sz="3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Функция құрастырып,зерттеп</a:t>
            </a:r>
            <a:endParaRPr kumimoji="0" lang="en-US" sz="32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940425" algn="r"/>
              </a:tabLst>
            </a:pPr>
            <a:r>
              <a:rPr kumimoji="0" lang="kk-KZ" sz="3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графигін салыңдар</a:t>
            </a:r>
            <a:endParaRPr kumimoji="0" lang="kk-KZ" sz="32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</p:txBody>
      </p:sp>
      <p:pic>
        <p:nvPicPr>
          <p:cNvPr id="22531" name="Picture 3" descr="http://miranimacii.ru/_ph/21/582960031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28794" y="2928934"/>
            <a:ext cx="5429288" cy="3286148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7" name="Picture 2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65547"/>
            <a:ext cx="9151938" cy="679245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2" name="Овал 11"/>
          <p:cNvSpPr/>
          <p:nvPr/>
        </p:nvSpPr>
        <p:spPr>
          <a:xfrm>
            <a:off x="1571604" y="0"/>
            <a:ext cx="6667500" cy="1214422"/>
          </a:xfrm>
          <a:prstGeom prst="ellipse">
            <a:avLst/>
          </a:prstGeom>
          <a:solidFill>
            <a:srgbClr val="FFFF99"/>
          </a:solidFill>
          <a:ln>
            <a:solidFill>
              <a:srgbClr val="002060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602347" tIns="606103" rIns="632940" bIns="726399" spcCol="1270" anchor="ctr"/>
          <a:lstStyle/>
          <a:p>
            <a:pPr algn="ctr" defTabSz="933450" fontAlgn="auto">
              <a:lnSpc>
                <a:spcPct val="90000"/>
              </a:lnSpc>
              <a:spcAft>
                <a:spcPct val="35000"/>
              </a:spcAft>
              <a:defRPr/>
            </a:pPr>
            <a:r>
              <a:rPr lang="kk-KZ" sz="2800" b="1" dirty="0" smtClean="0">
                <a:solidFill>
                  <a:srgbClr val="FF0000"/>
                </a:solidFill>
              </a:rPr>
              <a:t>«Бағалау тесті» 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21533" name="Rectangle 29"/>
          <p:cNvSpPr>
            <a:spLocks noChangeArrowheads="1"/>
          </p:cNvSpPr>
          <p:nvPr/>
        </p:nvSpPr>
        <p:spPr bwMode="auto">
          <a:xfrm>
            <a:off x="0" y="0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500034" y="1857364"/>
            <a:ext cx="8694368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Дескриптор: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+mn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-Функцияның анықталу  және мәндер облысын анықтайды;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+mn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- Функцияның жұп немесе тақтығын анықтай   алады; 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+mn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- Функцияның кемуін немесе артуын түсінеді;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+mn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-Функцияның периодын және нолдерін көрсете алады;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+mn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n-lt"/>
                <a:ea typeface="Calibri" pitchFamily="34" charset="0"/>
                <a:cs typeface="Times New Roman" pitchFamily="18" charset="0"/>
              </a:rPr>
              <a:t>-Функцияның графигін салады.</a:t>
            </a:r>
            <a:endParaRPr kumimoji="0" lang="kk-KZ" sz="24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+mn-lt"/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7" name="Picture 2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0"/>
            <a:ext cx="9151938" cy="679245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2" name="Овал 11"/>
          <p:cNvSpPr/>
          <p:nvPr/>
        </p:nvSpPr>
        <p:spPr>
          <a:xfrm>
            <a:off x="1571604" y="0"/>
            <a:ext cx="6667500" cy="1214422"/>
          </a:xfrm>
          <a:prstGeom prst="ellipse">
            <a:avLst/>
          </a:prstGeom>
          <a:solidFill>
            <a:srgbClr val="FFFF99"/>
          </a:solidFill>
          <a:ln>
            <a:solidFill>
              <a:srgbClr val="002060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602347" tIns="606103" rIns="632940" bIns="726399" spcCol="1270" anchor="ctr"/>
          <a:lstStyle/>
          <a:p>
            <a:pPr algn="ctr" defTabSz="933450" fontAlgn="auto">
              <a:lnSpc>
                <a:spcPct val="90000"/>
              </a:lnSpc>
              <a:spcAft>
                <a:spcPct val="35000"/>
              </a:spcAft>
              <a:defRPr/>
            </a:pPr>
            <a:r>
              <a:rPr lang="kk-KZ" sz="2800" b="1" dirty="0" smtClean="0">
                <a:solidFill>
                  <a:srgbClr val="FF0000"/>
                </a:solidFill>
              </a:rPr>
              <a:t>«Бағалау тестінің жауаптары» 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21533" name="Rectangle 29"/>
          <p:cNvSpPr>
            <a:spLocks noChangeArrowheads="1"/>
          </p:cNvSpPr>
          <p:nvPr/>
        </p:nvSpPr>
        <p:spPr bwMode="auto">
          <a:xfrm>
            <a:off x="0" y="0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500034" y="1857364"/>
            <a:ext cx="8286808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sz="24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+mn-lt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+mn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-Функцияның анықталу  және мәндер облысын анықтайды;    1 балл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+mn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- Функцияның жұп немесе тақтығын анықтай   алады;              1балл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+mn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- Функцияның кемуін немесе артуын түсінеді;                               1 балл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+mn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-Функцияның периодын және нолдерін көрсете алады;               1 балл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+mn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n-lt"/>
                <a:ea typeface="Calibri" pitchFamily="34" charset="0"/>
                <a:cs typeface="Times New Roman" pitchFamily="18" charset="0"/>
              </a:rPr>
              <a:t>-Функцияның графигін салады.                                                        1 балл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k-KZ" sz="2000" b="1" dirty="0" smtClean="0">
              <a:solidFill>
                <a:schemeClr val="bg1"/>
              </a:solidFill>
              <a:latin typeface="+mn-lt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sz="20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+mn-lt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36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n-lt"/>
                <a:cs typeface="Times New Roman" pitchFamily="18" charset="0"/>
              </a:rPr>
              <a:t>Барлық</a:t>
            </a:r>
            <a:r>
              <a:rPr kumimoji="0" lang="kk-KZ" sz="3600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+mn-lt"/>
                <a:cs typeface="Times New Roman" pitchFamily="18" charset="0"/>
              </a:rPr>
              <a:t> тестердің   “А”  нұсқасы  дұрыс</a:t>
            </a:r>
            <a:endParaRPr kumimoji="0" lang="kk-KZ" sz="36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+mn-lt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285852" y="1785926"/>
            <a:ext cx="478634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err="1" smtClean="0">
                <a:solidFill>
                  <a:srgbClr val="C00000"/>
                </a:solidFill>
                <a:latin typeface="+mn-lt"/>
              </a:rPr>
              <a:t>Бағалау критерийі</a:t>
            </a:r>
            <a:endParaRPr lang="ru-RU" sz="2800" dirty="0">
              <a:solidFill>
                <a:srgbClr val="C00000"/>
              </a:solidFill>
              <a:latin typeface="+mn-lt"/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7" name="Picture 2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1"/>
            <a:ext cx="9580534" cy="685800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2" name="Овал 11"/>
          <p:cNvSpPr/>
          <p:nvPr/>
        </p:nvSpPr>
        <p:spPr>
          <a:xfrm>
            <a:off x="1571604" y="0"/>
            <a:ext cx="6667500" cy="1214422"/>
          </a:xfrm>
          <a:prstGeom prst="ellipse">
            <a:avLst/>
          </a:prstGeom>
          <a:solidFill>
            <a:srgbClr val="FFFF99"/>
          </a:solidFill>
          <a:ln>
            <a:solidFill>
              <a:srgbClr val="002060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602347" tIns="606103" rIns="632940" bIns="726399" spcCol="1270" anchor="ctr"/>
          <a:lstStyle/>
          <a:p>
            <a:pPr algn="ctr" defTabSz="933450" fontAlgn="auto">
              <a:lnSpc>
                <a:spcPct val="90000"/>
              </a:lnSpc>
              <a:spcAft>
                <a:spcPct val="35000"/>
              </a:spcAft>
              <a:defRPr/>
            </a:pP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21533" name="Rectangle 29"/>
          <p:cNvSpPr>
            <a:spLocks noChangeArrowheads="1"/>
          </p:cNvSpPr>
          <p:nvPr/>
        </p:nvSpPr>
        <p:spPr bwMode="auto">
          <a:xfrm>
            <a:off x="0" y="0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928793" y="2500307"/>
          <a:ext cx="5500728" cy="1331601"/>
        </p:xfrm>
        <a:graphic>
          <a:graphicData uri="http://schemas.openxmlformats.org/drawingml/2006/table">
            <a:tbl>
              <a:tblPr/>
              <a:tblGrid>
                <a:gridCol w="1833576"/>
                <a:gridCol w="1833576"/>
                <a:gridCol w="1833576"/>
              </a:tblGrid>
              <a:tr h="1331601">
                <a:tc>
                  <a:txBody>
                    <a:bodyPr/>
                    <a:lstStyle/>
                    <a:p>
                      <a:pPr algn="l" fontAlgn="base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algn="l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kk-KZ" sz="1200" b="1" dirty="0">
                          <a:latin typeface="Times New Roman"/>
                          <a:ea typeface="Times New Roman"/>
                          <a:cs typeface="Times New Roman"/>
                        </a:rPr>
                        <a:t>Сенімді</a:t>
                      </a:r>
                      <a:r>
                        <a:rPr lang="ru-RU" sz="1200" i="1" dirty="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ru-RU" sz="11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algn="l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kk-KZ" sz="1200" b="1">
                          <a:latin typeface="Times New Roman"/>
                          <a:ea typeface="Times New Roman"/>
                          <a:cs typeface="Times New Roman"/>
                        </a:rPr>
                        <a:t>Сенімсіз</a:t>
                      </a:r>
                      <a:r>
                        <a:rPr lang="ru-RU" sz="1200" i="1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ru-RU" sz="11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kk-KZ" sz="1200" b="1" i="1" dirty="0">
                          <a:latin typeface="Times New Roman"/>
                          <a:ea typeface="Times New Roman"/>
                          <a:cs typeface="Times New Roman"/>
                        </a:rPr>
                        <a:t>Керемет</a:t>
                      </a:r>
                      <a:r>
                        <a:rPr lang="kk-KZ" sz="1200" i="1" dirty="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ru-RU" sz="11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24579" name="Рисунок 1" descr="см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29058" y="2643182"/>
            <a:ext cx="1571636" cy="1076329"/>
          </a:xfrm>
          <a:prstGeom prst="rect">
            <a:avLst/>
          </a:prstGeom>
          <a:noFill/>
        </p:spPr>
      </p:pic>
      <p:pic>
        <p:nvPicPr>
          <p:cNvPr id="24578" name="Рисунок 2" descr="Без названия (5)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71670" y="2643182"/>
            <a:ext cx="1500198" cy="1143008"/>
          </a:xfrm>
          <a:prstGeom prst="rect">
            <a:avLst/>
          </a:prstGeom>
          <a:noFill/>
        </p:spPr>
      </p:pic>
      <p:pic>
        <p:nvPicPr>
          <p:cNvPr id="24577" name="Рисунок 3" descr="kolobok-tsvet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857884" y="2643182"/>
            <a:ext cx="1571636" cy="1143008"/>
          </a:xfrm>
          <a:prstGeom prst="rect">
            <a:avLst/>
          </a:prstGeom>
          <a:noFill/>
        </p:spPr>
      </p:pic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3500430" y="285728"/>
            <a:ext cx="2664191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4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Рефлексия</a:t>
            </a:r>
            <a:endParaRPr kumimoji="0" lang="kk-KZ" sz="4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857620" y="1714488"/>
            <a:ext cx="161614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kk-KZ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енімді</a:t>
            </a:r>
            <a:endParaRPr lang="ru-RU" sz="3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785918" y="1714488"/>
            <a:ext cx="207170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3600" b="1" dirty="0" smtClean="0">
                <a:solidFill>
                  <a:schemeClr val="bg1"/>
                </a:solidFill>
                <a:latin typeface="+mn-lt"/>
              </a:rPr>
              <a:t>Сенімсіз</a:t>
            </a:r>
            <a:endParaRPr lang="ru-RU" sz="3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643570" y="1714488"/>
            <a:ext cx="182652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3200" b="1" dirty="0" smtClean="0">
                <a:solidFill>
                  <a:schemeClr val="bg1"/>
                </a:solidFill>
                <a:latin typeface="+mn-lt"/>
              </a:rPr>
              <a:t>Керемет</a:t>
            </a:r>
            <a:r>
              <a:rPr lang="kk-KZ" sz="3200" dirty="0" smtClean="0">
                <a:solidFill>
                  <a:schemeClr val="bg1"/>
                </a:solidFill>
                <a:latin typeface="+mn-lt"/>
              </a:rPr>
              <a:t> </a:t>
            </a:r>
            <a:endParaRPr lang="ru-RU" sz="3200" dirty="0">
              <a:solidFill>
                <a:schemeClr val="bg1"/>
              </a:solidFill>
              <a:latin typeface="+mn-lt"/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1"/>
            <a:ext cx="9580534" cy="685800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kk-KZ" dirty="0" smtClean="0"/>
              <a:t> </a:t>
            </a:r>
            <a:endParaRPr lang="ru-RU" dirty="0"/>
          </a:p>
        </p:txBody>
      </p:sp>
      <p:sp>
        <p:nvSpPr>
          <p:cNvPr id="4" name="WordArt 3"/>
          <p:cNvSpPr>
            <a:spLocks noChangeArrowheads="1" noChangeShapeType="1" noTextEdit="1"/>
          </p:cNvSpPr>
          <p:nvPr/>
        </p:nvSpPr>
        <p:spPr bwMode="auto">
          <a:xfrm>
            <a:off x="755650" y="1268760"/>
            <a:ext cx="7488238" cy="4897090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94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ru-RU" sz="3600" b="1" kern="10" dirty="0" err="1">
                <a:ln w="9525">
                  <a:round/>
                  <a:headEnd/>
                  <a:tailEnd/>
                </a:ln>
                <a:solidFill>
                  <a:srgbClr val="92D050"/>
                </a:solidFill>
                <a:latin typeface="Times New Roman"/>
                <a:cs typeface="Times New Roman"/>
              </a:rPr>
              <a:t>Назар</a:t>
            </a:r>
            <a:r>
              <a:rPr lang="ru-RU" sz="3600" b="1" kern="10" dirty="0">
                <a:ln w="9525">
                  <a:round/>
                  <a:headEnd/>
                  <a:tailEnd/>
                </a:ln>
                <a:solidFill>
                  <a:srgbClr val="92D050"/>
                </a:solidFill>
                <a:latin typeface="Times New Roman"/>
                <a:cs typeface="Times New Roman"/>
              </a:rPr>
              <a:t> </a:t>
            </a:r>
          </a:p>
          <a:p>
            <a:pPr algn="ctr"/>
            <a:r>
              <a:rPr lang="ru-RU" sz="3600" b="1" kern="10" dirty="0" err="1">
                <a:ln w="9525">
                  <a:round/>
                  <a:headEnd/>
                  <a:tailEnd/>
                </a:ln>
                <a:solidFill>
                  <a:srgbClr val="92D050"/>
                </a:solidFill>
                <a:latin typeface="Times New Roman"/>
                <a:cs typeface="Times New Roman"/>
              </a:rPr>
              <a:t>аударғандарыңызға</a:t>
            </a:r>
            <a:endParaRPr lang="ru-RU" sz="3600" b="1" kern="10" dirty="0">
              <a:ln w="9525">
                <a:round/>
                <a:headEnd/>
                <a:tailEnd/>
              </a:ln>
              <a:solidFill>
                <a:srgbClr val="92D050"/>
              </a:solidFill>
              <a:latin typeface="Times New Roman"/>
              <a:cs typeface="Times New Roman"/>
            </a:endParaRPr>
          </a:p>
          <a:p>
            <a:pPr algn="ctr"/>
            <a:r>
              <a:rPr lang="ru-RU" sz="3600" b="1" kern="10" dirty="0" err="1">
                <a:ln w="9525">
                  <a:round/>
                  <a:headEnd/>
                  <a:tailEnd/>
                </a:ln>
                <a:solidFill>
                  <a:srgbClr val="92D050"/>
                </a:solidFill>
                <a:latin typeface="Times New Roman"/>
                <a:cs typeface="Times New Roman"/>
              </a:rPr>
              <a:t>рахмет</a:t>
            </a:r>
            <a:endParaRPr lang="ru-RU" sz="3600" b="1" kern="10" dirty="0">
              <a:ln w="9525">
                <a:round/>
                <a:headEnd/>
                <a:tailEnd/>
              </a:ln>
              <a:solidFill>
                <a:srgbClr val="92D050"/>
              </a:solidFill>
              <a:latin typeface="Times New Roman"/>
              <a:cs typeface="Times New Roman"/>
            </a:endParaRPr>
          </a:p>
        </p:txBody>
      </p:sp>
      <p:pic>
        <p:nvPicPr>
          <p:cNvPr id="5" name="Picture 18" descr="GUVERC~1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9284423">
            <a:off x="3367568" y="998323"/>
            <a:ext cx="1944687" cy="1436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8" descr="GUVERC~1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9284423">
            <a:off x="3307530" y="1021123"/>
            <a:ext cx="1944687" cy="1436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8" descr="GUVERC~1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9284423">
            <a:off x="6963585" y="2949950"/>
            <a:ext cx="1944687" cy="1436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8" descr="GUVERC~1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9284423">
            <a:off x="5307795" y="3235701"/>
            <a:ext cx="1944687" cy="1436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8" descr="GUVERC~1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9284423">
            <a:off x="5593547" y="1449753"/>
            <a:ext cx="1944687" cy="1436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8" descr="GUVERC~1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9284423">
            <a:off x="3307531" y="1021124"/>
            <a:ext cx="1944687" cy="1436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8" descr="GUVERC~1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9284423">
            <a:off x="3307530" y="1021123"/>
            <a:ext cx="1944687" cy="1436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8" descr="GUVERC~1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9284423">
            <a:off x="6963586" y="4971669"/>
            <a:ext cx="1944687" cy="1436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7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7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2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0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7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6000"/>
                            </p:stCondLst>
                            <p:childTnLst>
                              <p:par>
                                <p:cTn id="38" presetID="2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9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7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8000"/>
                            </p:stCondLst>
                            <p:childTnLst>
                              <p:par>
                                <p:cTn id="47" presetID="2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8" dur="2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2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7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0"/>
                            </p:stCondLst>
                            <p:childTnLst>
                              <p:par>
                                <p:cTn id="56" presetID="2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7" dur="2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2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7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2000"/>
                            </p:stCondLst>
                            <p:childTnLst>
                              <p:par>
                                <p:cTn id="65" presetID="2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6" dur="2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2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7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4000"/>
                            </p:stCondLst>
                            <p:childTnLst>
                              <p:par>
                                <p:cTn id="74" presetID="2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5" dur="2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2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7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6000"/>
                            </p:stCondLst>
                            <p:childTnLst>
                              <p:par>
                                <p:cTn id="83" presetID="2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4" dur="2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2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2360</TotalTime>
  <Words>488</Words>
  <Application>Microsoft Office PowerPoint</Application>
  <PresentationFormat>Экран (4:3)</PresentationFormat>
  <Paragraphs>159</Paragraphs>
  <Slides>12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Апекс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Windows User</dc:creator>
  <cp:lastModifiedBy>User</cp:lastModifiedBy>
  <cp:revision>200</cp:revision>
  <dcterms:created xsi:type="dcterms:W3CDTF">2017-06-07T05:38:01Z</dcterms:created>
  <dcterms:modified xsi:type="dcterms:W3CDTF">2017-10-19T10:58:29Z</dcterms:modified>
</cp:coreProperties>
</file>